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" ContentType="image/tiff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  <p:sldMasterId id="2147483661" r:id="rId2"/>
  </p:sldMasterIdLst>
  <p:notesMasterIdLst>
    <p:notesMasterId r:id="rId59"/>
  </p:notesMasterIdLst>
  <p:sldIdLst>
    <p:sldId id="347" r:id="rId3"/>
    <p:sldId id="334" r:id="rId4"/>
    <p:sldId id="336" r:id="rId5"/>
    <p:sldId id="337" r:id="rId6"/>
    <p:sldId id="338" r:id="rId7"/>
    <p:sldId id="339" r:id="rId8"/>
    <p:sldId id="340" r:id="rId9"/>
    <p:sldId id="257" r:id="rId10"/>
    <p:sldId id="258" r:id="rId11"/>
    <p:sldId id="329" r:id="rId12"/>
    <p:sldId id="330" r:id="rId13"/>
    <p:sldId id="275" r:id="rId14"/>
    <p:sldId id="284" r:id="rId15"/>
    <p:sldId id="285" r:id="rId16"/>
    <p:sldId id="279" r:id="rId17"/>
    <p:sldId id="282" r:id="rId18"/>
    <p:sldId id="283" r:id="rId19"/>
    <p:sldId id="286" r:id="rId20"/>
    <p:sldId id="287" r:id="rId21"/>
    <p:sldId id="288" r:id="rId22"/>
    <p:sldId id="289" r:id="rId23"/>
    <p:sldId id="290" r:id="rId24"/>
    <p:sldId id="293" r:id="rId25"/>
    <p:sldId id="262" r:id="rId26"/>
    <p:sldId id="294" r:id="rId27"/>
    <p:sldId id="332" r:id="rId28"/>
    <p:sldId id="341" r:id="rId29"/>
    <p:sldId id="299" r:id="rId30"/>
    <p:sldId id="300" r:id="rId31"/>
    <p:sldId id="331" r:id="rId32"/>
    <p:sldId id="342" r:id="rId33"/>
    <p:sldId id="302" r:id="rId34"/>
    <p:sldId id="304" r:id="rId35"/>
    <p:sldId id="265" r:id="rId36"/>
    <p:sldId id="266" r:id="rId37"/>
    <p:sldId id="312" r:id="rId38"/>
    <p:sldId id="313" r:id="rId39"/>
    <p:sldId id="306" r:id="rId40"/>
    <p:sldId id="261" r:id="rId41"/>
    <p:sldId id="318" r:id="rId42"/>
    <p:sldId id="314" r:id="rId43"/>
    <p:sldId id="316" r:id="rId44"/>
    <p:sldId id="346" r:id="rId45"/>
    <p:sldId id="317" r:id="rId46"/>
    <p:sldId id="319" r:id="rId47"/>
    <p:sldId id="348" r:id="rId48"/>
    <p:sldId id="320" r:id="rId49"/>
    <p:sldId id="321" r:id="rId50"/>
    <p:sldId id="315" r:id="rId51"/>
    <p:sldId id="344" r:id="rId52"/>
    <p:sldId id="309" r:id="rId53"/>
    <p:sldId id="310" r:id="rId54"/>
    <p:sldId id="323" r:id="rId55"/>
    <p:sldId id="324" r:id="rId56"/>
    <p:sldId id="345" r:id="rId57"/>
    <p:sldId id="343" r:id="rId58"/>
  </p:sldIdLst>
  <p:sldSz cx="12192000" cy="6858000"/>
  <p:notesSz cx="6858000" cy="9144000"/>
  <p:defaultTextStyle>
    <a:defPPr>
      <a:defRPr lang="en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F3FF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348"/>
    <p:restoredTop sz="94694"/>
  </p:normalViewPr>
  <p:slideViewPr>
    <p:cSldViewPr snapToGrid="0">
      <p:cViewPr varScale="1">
        <p:scale>
          <a:sx n="94" d="100"/>
          <a:sy n="94" d="100"/>
        </p:scale>
        <p:origin x="57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377EF1C-6DCF-754F-9A10-BAEC7029DADD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TW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TW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499A41A-BED5-374E-82DF-B9C0651266C3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305299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TW" dirty="0"/>
              <a:t>20sec-41sec</a:t>
            </a:r>
          </a:p>
          <a:p>
            <a:r>
              <a:rPr lang="en-TW" dirty="0"/>
              <a:t>1:56 translation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9A41A-BED5-374E-82DF-B9C0651266C3}" type="slidenum">
              <a:rPr lang="en-TW" smtClean="0"/>
              <a:t>7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33520646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/>
            <a:endParaRPr lang="en-TW" i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499A41A-BED5-374E-82DF-B9C0651266C3}" type="slidenum">
              <a:rPr lang="en-TW" smtClean="0"/>
              <a:t>16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1653130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LID4096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F931654-BAEE-4E23-9ED2-5C18F50CE006}" type="slidenum">
              <a:rPr kumimoji="0" lang="LID4096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49</a:t>
            </a:fld>
            <a:endParaRPr kumimoji="0" lang="LID4096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5451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32466E-0C6B-AFCF-22CF-E474F2D1D90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F92BB11-AB47-41BE-FBD9-686EA856B3A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E4DBE4-178F-837F-51D1-F552A6403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F3C79-72E5-911A-810B-9AE2C0E0D6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AF15C51-5B1D-7B65-7C27-C8409237DB9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1369031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0EDBC-B0E6-D5EC-5A4A-C83CE16E7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1B3B3C-BB80-9E2D-C2A2-8DCFA5692F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F4ACC-BF9B-E279-69DE-1C17CB9333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2EE3B4-1CDB-F1B8-6DA0-19B4198A43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AC67168-9F68-D85D-B649-89063B7BFC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5050338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17B65-3914-CC3B-58D2-3BC577FC2C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0EB5BB-E114-ADAC-82E0-66E3F4E86DC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0DEAC-B5D3-5599-39B2-39906DC63E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819FB5A-8D5E-FE2B-4429-547C012E8BD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FD49A9-4277-00AB-CC94-7EF78D1BCF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1597459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5BA8D8-F006-9E0E-E087-F2BCF43BA4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1DB8158-D610-6F12-AEE4-7DD69C9240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1F56371-CDF2-1A1F-E807-84B91FAA7C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889C97B-5946-EC97-5D6C-C7D14A8D4E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8514D0-A1E0-848C-9296-E2C1B6F77D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AC9B122-7C67-6F20-8AA5-4D61C95250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373616931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A18BA-B585-3758-C1FE-DECC4971D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461318-F4EC-E6DA-EA34-0A7CBAF349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DDC1A4A-6A5C-E44C-9CE4-46E88DD825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419A35F-BF0B-CE4F-BFB3-8E90BFC6594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65F6A4-BA98-DBB2-29F1-FD2340979B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BDEF61-04FF-D38A-D04E-8DBD33B3B7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0B3B1DA-6243-65F9-799B-7A2ED1519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8933B61-09D2-5E89-5289-13C3F665E8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9831306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A5DD09-3CA9-BFA6-8B2E-2018828169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B80A40-34C4-C668-D8D7-E02B987EB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835F501-7530-D4BC-3CEA-F1C48D8207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90A98FD-3529-FB48-2757-9B50186F96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7993710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B091C9-8825-F366-6FC8-0F374CB0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96804D-AA8A-D4D7-07B3-48E2A3173A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306D73-6934-104F-F3B2-A6D1FB9F5DA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3540596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3BCB96-907E-0FF6-E539-9F1E71C5A1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8C9941-AA78-5614-3C69-8E36466B50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9EFE7F-CB20-D7BE-7BC9-B98C0E9145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96D8728-3089-197F-F21A-A3B2BDB2510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4A5566-F3C7-8F7E-6273-872B2DC657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7FF88DA-5A6A-5DAA-1538-6CE95E60C4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821981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58275D-7ADD-A0CF-2A31-2720715513A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4295F10-2709-AC0D-4F18-41327C3790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TW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D2F482-4C6F-8604-7219-A0595DD481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43C9611-8F59-A3F9-D932-26A5CAEC6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3B0E1B9-5F70-64C5-ADA4-1128C57C69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EB1637C-451A-BC2F-29FB-18F6B195B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40003245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0402CB-C560-9649-6C6C-6D59F9A741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78299AD-639C-1659-D0CC-084A47F7BB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3B54C9-FEBF-428A-059E-2B14A83DCC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76EB23-FA6C-17A7-113A-A60FF90D70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2F19A-3043-D8FE-C558-88CDC609DA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98583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D1AAB5-530C-B7FB-78DC-01196EDEA97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76E0D44-D806-6A11-618D-2197C2599A0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6C4C0C-B78A-1985-6C90-6ADEAAAB3B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B056638-CC7A-4780-3414-5CA3E690D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C9590B-EE0A-5D3F-1D30-661EF6783A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13768437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06501" y="2084917"/>
            <a:ext cx="6108700" cy="4515696"/>
          </a:xfrm>
        </p:spPr>
        <p:txBody>
          <a:bodyPr/>
          <a:lstStyle/>
          <a:p>
            <a:pPr lvl="0"/>
            <a:r>
              <a:rPr lang="fr-FR"/>
              <a:t>Modifier les styles du texte du masque
Deuxième niveau
Troisième niveau
Quatrième niveau
Cinquième niveau</a:t>
            </a:r>
          </a:p>
        </p:txBody>
      </p:sp>
      <p:sp>
        <p:nvSpPr>
          <p:cNvPr id="8" name="Espace réservé pour une image  7">
            <a:extLst>
              <a:ext uri="{FF2B5EF4-FFF2-40B4-BE49-F238E27FC236}">
                <a16:creationId xmlns:a16="http://schemas.microsoft.com/office/drawing/2014/main" id="{70ED9B2D-C513-AF40-B94F-355C174B8FF0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7315200" y="0"/>
            <a:ext cx="4193117" cy="6858000"/>
          </a:xfrm>
        </p:spPr>
        <p:txBody>
          <a:bodyPr/>
          <a:lstStyle/>
          <a:p>
            <a:r>
              <a:rPr lang="fr-FR"/>
              <a:t>Cliquez sur l'icône pour ajouter une image</a:t>
            </a:r>
          </a:p>
        </p:txBody>
      </p:sp>
      <p:sp>
        <p:nvSpPr>
          <p:cNvPr id="5" name="Titre 4">
            <a:extLst>
              <a:ext uri="{FF2B5EF4-FFF2-40B4-BE49-F238E27FC236}">
                <a16:creationId xmlns:a16="http://schemas.microsoft.com/office/drawing/2014/main" id="{55F20A3C-6DA6-684F-8F84-A7C8F1339C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6" name="Espace réservé de la date 5">
            <a:extLst>
              <a:ext uri="{FF2B5EF4-FFF2-40B4-BE49-F238E27FC236}">
                <a16:creationId xmlns:a16="http://schemas.microsoft.com/office/drawing/2014/main" id="{B633A2CC-2D27-AE47-AE09-87A5F61228B8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r>
              <a:rPr lang="fr-CH"/>
              <a:t>NAME EVENT / NAME PRESENTATION</a:t>
            </a:r>
            <a:endParaRPr lang="fr-FR" dirty="0"/>
          </a:p>
        </p:txBody>
      </p:sp>
      <p:sp>
        <p:nvSpPr>
          <p:cNvPr id="11" name="Espace réservé du pied de page 10">
            <a:extLst>
              <a:ext uri="{FF2B5EF4-FFF2-40B4-BE49-F238E27FC236}">
                <a16:creationId xmlns:a16="http://schemas.microsoft.com/office/drawing/2014/main" id="{CABC000E-4E22-1A40-9D3F-FE2F141E5CA4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fr-FR"/>
              <a:t>Speaker </a:t>
            </a:r>
            <a:endParaRPr lang="fr-FR" dirty="0"/>
          </a:p>
        </p:txBody>
      </p:sp>
      <p:sp>
        <p:nvSpPr>
          <p:cNvPr id="12" name="Espace réservé du numéro de diapositive 11">
            <a:extLst>
              <a:ext uri="{FF2B5EF4-FFF2-40B4-BE49-F238E27FC236}">
                <a16:creationId xmlns:a16="http://schemas.microsoft.com/office/drawing/2014/main" id="{0AF49D93-C78A-F646-92B0-A7932C43D9E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E1E1CD7C-2161-7D43-862E-CE4C333CD873}" type="slidenum">
              <a:rPr lang="fr-FR" smtClean="0"/>
              <a:pPr/>
              <a:t>‹#›</a:t>
            </a:fld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102956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34865-E81A-4EB7-9BC6-668BDACA449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DC2AE63-F0B9-43D1-8C20-5123DDF7B72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FE5529-DFB1-4764-8596-B14003C1C2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3C99C4-CD9D-4A97-9A83-F504999F75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240ED9-5E62-49DC-A05D-481D3D35D1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03203989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037FA9-036C-422E-8F81-131F09DC7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F069A5-3B79-49E1-A5CD-4C68ABE8C02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9C89E6-A658-4130-92D0-A4600E4A59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447C1-A1AC-454F-BE59-AEA104D92F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0C0F38A-1F9F-491D-A938-B2201C2A75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30418872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5B0525-531E-4B75-A9F2-61886CEC49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115313-A618-4494-A554-8A16BE6C318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7392C4-4228-4D02-99E1-1AF2FB5D3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57729B-3232-4639-9640-874841DAF3C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141F01-FC80-48B4-8414-9B7DE3790C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27402059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6095CC-69D9-48E1-BBF8-2579D6394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D1255A-BA2C-459F-86FB-F3CDEB4900A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9749242-519B-4A82-96BD-0A16FF00813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7C1503-6C6C-40FA-802F-23FDE98CD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89A1C87-D077-467F-A986-A2BA8F47CE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263A6BA-1648-4835-B750-8EDD0E236F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6052163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BEE74D-90B0-450A-B413-A94AE94387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2D030C-5C4A-4777-A414-538EEC565F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C10605-F193-4282-9203-FAA22E952A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28BD138-8436-4B36-A39A-C1D8F09C4E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A933B780-B452-4194-A90D-46175C7A513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EA4E961-EB8F-48D0-90E4-78F20C5AF5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75FED3A-1566-4434-9678-4846FB08D5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6B3F899-7B78-461A-9B0A-B1563EF35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12613037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F9874F-B30B-4A8B-A6DC-3A5120252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9D440E-6874-4E0A-8C95-3B4EDBE0F9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F636BAE-3E87-4A10-8175-DFED98331C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DF59F3A-B41A-4FF3-812F-720E59ECC4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593438103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5CC17C5-B4D2-45E2-BC47-7FE825C302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3D70038-9EB9-402E-9853-38ABBFF840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4838A55-AD18-4D37-9171-0DB67D072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6892172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07BF3C3-1D07-4375-9AEE-D7553F40C8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A4736F-84AF-467A-98D0-B19E8FDD9E0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0FD950B-974F-432B-9303-F3AA98F398E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C60D3C7-1D6C-4D51-8C6C-0C6CF52267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4E22976-4725-4D07-9DE9-FE9C5E18D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497A8EE-1B1A-419C-95BC-3D0D75E1E3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90013450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277891-557D-4813-84EA-1C9FF7412B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4C470E3-FAF2-4919-BAB5-09A129FFDCC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LID4096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EAB757-FDA1-4B56-BBA2-6AE0902E2C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8FF87E-89AF-4DC8-A8E0-CDC30BD1AA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BF12ED-658F-4CE3-8A29-A844073689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A568821-5382-4150-B6B9-D3D4EF4D22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93876476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D0567F-B4AB-47BE-AFD0-6DF20F9B6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47AB502-90BF-4B62-91D0-8B2A5A15ED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6A7464-BA6D-4B3A-A1A3-932D6C7C43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B1BFF6-ECE3-474A-B226-646E9107F7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BC4831-77B8-41F8-8591-8CE5C09FB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18663221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1FB03D2-DBE0-4E76-84F7-DBB1F868AB1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8469834-6E32-4D94-804D-A70884881F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F3F8AD-2F31-4151-AB72-7C72FA0DAC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9D453-6600-46AF-B81D-A48B4B6989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2D007-000B-4E71-A18B-8E54BBAB65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31955331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0E5BB93-CC15-7A47-6B3D-ACB0EB0A4A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TW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A392913-7334-6219-D42A-46DC826410C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TW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EDE6E0-50A1-BB98-AD23-5D960D4478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844AE20-10F2-0D47-A376-50BFFE29018A}" type="datetimeFigureOut">
              <a:rPr lang="en-TW" smtClean="0"/>
              <a:t>09/09/2025</a:t>
            </a:fld>
            <a:endParaRPr lang="en-TW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B51616A-D47D-6324-2879-D2EB49666F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TW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BAF8F8-C3E2-A3F8-1CD3-297B13F744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5172D3F3-9D0E-8C44-B34C-F838ADECA27C}" type="slidenum">
              <a:rPr lang="en-TW" smtClean="0"/>
              <a:t>‹#›</a:t>
            </a:fld>
            <a:endParaRPr lang="en-TW"/>
          </a:p>
        </p:txBody>
      </p:sp>
    </p:spTree>
    <p:extLst>
      <p:ext uri="{BB962C8B-B14F-4D97-AF65-F5344CB8AC3E}">
        <p14:creationId xmlns:p14="http://schemas.microsoft.com/office/powerpoint/2010/main" val="2110363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DDDA80-57EC-4A80-857E-5F7BF98B31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LID4096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726CEA7-A3EF-4C73-AD89-30D2EDD9709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LID4096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38D8E6-E814-4500-ABC0-92F36FB5EA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BB1CCF-B74A-45B7-90C5-76EC1AD2141F}" type="datetimeFigureOut">
              <a:rPr lang="LID4096" smtClean="0"/>
              <a:t>09/09/2025</a:t>
            </a:fld>
            <a:endParaRPr lang="LID4096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14B252-A36C-4256-BB96-E8CA1F961E6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LID4096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9007698-8993-428E-A6A0-3FED746B5F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3B083-7F07-4E7E-B05E-6A71D0CDC061}" type="slidenum">
              <a:rPr lang="LID4096" smtClean="0"/>
              <a:t>‹#›</a:t>
            </a:fld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2762624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LID4096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12" Type="http://schemas.openxmlformats.org/officeDocument/2006/relationships/image" Target="../media/image16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image" Target="../media/image15.png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12" Type="http://schemas.openxmlformats.org/officeDocument/2006/relationships/image" Target="../media/image16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image" Target="../media/image15.png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7" Type="http://schemas.openxmlformats.org/officeDocument/2006/relationships/image" Target="../media/image1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emf"/><Relationship Id="rId3" Type="http://schemas.openxmlformats.org/officeDocument/2006/relationships/image" Target="../media/image6.emf"/><Relationship Id="rId7" Type="http://schemas.openxmlformats.org/officeDocument/2006/relationships/image" Target="../media/image10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emf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em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1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5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emf"/><Relationship Id="rId3" Type="http://schemas.openxmlformats.org/officeDocument/2006/relationships/image" Target="../media/image7.emf"/><Relationship Id="rId7" Type="http://schemas.openxmlformats.org/officeDocument/2006/relationships/image" Target="../media/image1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2.jpeg"/><Relationship Id="rId4" Type="http://schemas.openxmlformats.org/officeDocument/2006/relationships/image" Target="../media/image8.emf"/><Relationship Id="rId9" Type="http://schemas.openxmlformats.org/officeDocument/2006/relationships/image" Target="../media/image25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emf"/><Relationship Id="rId3" Type="http://schemas.openxmlformats.org/officeDocument/2006/relationships/image" Target="../media/image8.emf"/><Relationship Id="rId7" Type="http://schemas.openxmlformats.org/officeDocument/2006/relationships/image" Target="../media/image24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emf"/><Relationship Id="rId5" Type="http://schemas.openxmlformats.org/officeDocument/2006/relationships/image" Target="../media/image10.emf"/><Relationship Id="rId4" Type="http://schemas.openxmlformats.org/officeDocument/2006/relationships/image" Target="../media/image9.emf"/><Relationship Id="rId9" Type="http://schemas.openxmlformats.org/officeDocument/2006/relationships/image" Target="../media/image1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12" Type="http://schemas.openxmlformats.org/officeDocument/2006/relationships/image" Target="../media/image16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image" Target="../media/image15.png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2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emf"/><Relationship Id="rId7" Type="http://schemas.openxmlformats.org/officeDocument/2006/relationships/image" Target="../media/image11.png"/><Relationship Id="rId12" Type="http://schemas.openxmlformats.org/officeDocument/2006/relationships/image" Target="../media/image16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emf"/><Relationship Id="rId11" Type="http://schemas.openxmlformats.org/officeDocument/2006/relationships/image" Target="../media/image15.png"/><Relationship Id="rId5" Type="http://schemas.openxmlformats.org/officeDocument/2006/relationships/image" Target="../media/image9.emf"/><Relationship Id="rId10" Type="http://schemas.openxmlformats.org/officeDocument/2006/relationships/image" Target="../media/image14.emf"/><Relationship Id="rId4" Type="http://schemas.openxmlformats.org/officeDocument/2006/relationships/image" Target="../media/image8.emf"/><Relationship Id="rId9" Type="http://schemas.openxmlformats.org/officeDocument/2006/relationships/image" Target="../media/image13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2.jpe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sv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5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emf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emf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tif"/><Relationship Id="rId1" Type="http://schemas.openxmlformats.org/officeDocument/2006/relationships/slideLayout" Target="../slideLayouts/slideLayout4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emf"/><Relationship Id="rId2" Type="http://schemas.openxmlformats.org/officeDocument/2006/relationships/image" Target="../media/image50.emf"/><Relationship Id="rId1" Type="http://schemas.openxmlformats.org/officeDocument/2006/relationships/slideLayout" Target="../slideLayouts/slideLayout1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emf"/><Relationship Id="rId2" Type="http://schemas.openxmlformats.org/officeDocument/2006/relationships/image" Target="../media/image52.emf"/><Relationship Id="rId1" Type="http://schemas.openxmlformats.org/officeDocument/2006/relationships/slideLayout" Target="../slideLayouts/slideLayout14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56.png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8E142-8862-409D-9E94-BE4501D7238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altLang="zh-TW" dirty="0"/>
              <a:t>Lab on Cell-free Synthetic Biology - EE-490(j)</a:t>
            </a:r>
            <a:endParaRPr lang="LID4096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E8E8EF4-AF3E-4F6A-903A-8B9562990A2A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  <a:p>
            <a:r>
              <a:rPr lang="en-US" dirty="0"/>
              <a:t>Prof. Sebastian Maerkl</a:t>
            </a:r>
          </a:p>
          <a:p>
            <a:r>
              <a:rPr lang="en-US" dirty="0"/>
              <a:t>09.09.2025</a:t>
            </a:r>
          </a:p>
        </p:txBody>
      </p:sp>
    </p:spTree>
    <p:extLst>
      <p:ext uri="{BB962C8B-B14F-4D97-AF65-F5344CB8AC3E}">
        <p14:creationId xmlns:p14="http://schemas.microsoft.com/office/powerpoint/2010/main" val="28744370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3451F1-0EC9-1B36-A4FF-B0C5FE3885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Course content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C76BC0-37DD-2F46-E981-86EDA07D2B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r>
              <a:rPr lang="en-TW" dirty="0"/>
              <a:t>Basic molecular biology experiments (Week</a:t>
            </a:r>
            <a:r>
              <a:rPr lang="en-US" dirty="0"/>
              <a:t> 2</a:t>
            </a:r>
            <a:r>
              <a:rPr lang="en-TW" dirty="0"/>
              <a:t>-</a:t>
            </a:r>
            <a:r>
              <a:rPr lang="en-US" dirty="0"/>
              <a:t>3</a:t>
            </a:r>
            <a:r>
              <a:rPr lang="en-TW" dirty="0"/>
              <a:t>)</a:t>
            </a:r>
          </a:p>
          <a:p>
            <a:pPr lvl="1"/>
            <a:r>
              <a:rPr lang="en-US" dirty="0"/>
              <a:t>Plasmid transformation</a:t>
            </a:r>
          </a:p>
          <a:p>
            <a:pPr lvl="1"/>
            <a:r>
              <a:rPr lang="en-US" dirty="0"/>
              <a:t>Protein expression</a:t>
            </a:r>
          </a:p>
          <a:p>
            <a:pPr lvl="1"/>
            <a:r>
              <a:rPr lang="en-US" dirty="0"/>
              <a:t>PCR</a:t>
            </a:r>
          </a:p>
          <a:p>
            <a:r>
              <a:rPr lang="en-US" dirty="0"/>
              <a:t> Preparation of cell-free protein expression components</a:t>
            </a:r>
          </a:p>
          <a:p>
            <a:pPr lvl="1"/>
            <a:r>
              <a:rPr lang="en-US" dirty="0"/>
              <a:t>Onepot PURE purification </a:t>
            </a:r>
            <a:r>
              <a:rPr lang="en-TW" dirty="0"/>
              <a:t>(Week </a:t>
            </a:r>
            <a:r>
              <a:rPr lang="en-US" dirty="0"/>
              <a:t>4</a:t>
            </a:r>
            <a:r>
              <a:rPr lang="en-TW" dirty="0"/>
              <a:t>-</a:t>
            </a:r>
            <a:r>
              <a:rPr lang="en-US" dirty="0"/>
              <a:t>6</a:t>
            </a:r>
            <a:r>
              <a:rPr lang="en-TW" dirty="0"/>
              <a:t>)</a:t>
            </a:r>
            <a:endParaRPr lang="en-US" dirty="0"/>
          </a:p>
          <a:p>
            <a:pPr lvl="1"/>
            <a:r>
              <a:rPr lang="en-US" dirty="0"/>
              <a:t>Ribosome production (Week 7-8)</a:t>
            </a:r>
          </a:p>
          <a:p>
            <a:pPr lvl="1"/>
            <a:r>
              <a:rPr lang="en-US" dirty="0"/>
              <a:t>PURE reaction (Week 9)</a:t>
            </a:r>
          </a:p>
          <a:p>
            <a:r>
              <a:rPr lang="en-US" dirty="0"/>
              <a:t>Project (Week 10-12)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69007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Scanning electron micrograph of Escherchia coli (E. coli).">
            <a:extLst>
              <a:ext uri="{FF2B5EF4-FFF2-40B4-BE49-F238E27FC236}">
                <a16:creationId xmlns:a16="http://schemas.microsoft.com/office/drawing/2014/main" id="{423CFD75-92BE-1C79-B56C-09D751BD047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81946"/>
            <a:ext cx="12192000" cy="8221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2982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warp dir="in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232DF6BD-A931-311D-2306-4DC2163BB4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1970413" y="-2233011"/>
            <a:ext cx="8330891" cy="12403018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8FCEB2A4-A51A-87B0-4D55-2648B282CC98}"/>
              </a:ext>
            </a:extLst>
          </p:cNvPr>
          <p:cNvSpPr txBox="1"/>
          <p:nvPr/>
        </p:nvSpPr>
        <p:spPr>
          <a:xfrm>
            <a:off x="5538952" y="7477376"/>
            <a:ext cx="66530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TW" b="1" dirty="0">
                <a:solidFill>
                  <a:schemeClr val="bg1"/>
                </a:solidFill>
              </a:rPr>
              <a:t>David S. Goodsell - The Machinery of Life-Copernicus Books</a:t>
            </a:r>
          </a:p>
        </p:txBody>
      </p:sp>
    </p:spTree>
    <p:extLst>
      <p:ext uri="{BB962C8B-B14F-4D97-AF65-F5344CB8AC3E}">
        <p14:creationId xmlns:p14="http://schemas.microsoft.com/office/powerpoint/2010/main" val="18566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250">
        <p14:warp dir="in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838685-3A6F-6D5D-BF86-6620665D29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2017750" y="-2017750"/>
            <a:ext cx="8156498" cy="1219199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233B7BE3-DAE2-DE3A-B222-2506A018F2AA}"/>
              </a:ext>
            </a:extLst>
          </p:cNvPr>
          <p:cNvSpPr txBox="1"/>
          <p:nvPr/>
        </p:nvSpPr>
        <p:spPr>
          <a:xfrm>
            <a:off x="5538952" y="7477376"/>
            <a:ext cx="665304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TW" b="1" dirty="0">
                <a:solidFill>
                  <a:schemeClr val="bg1"/>
                </a:solidFill>
              </a:rPr>
              <a:t>David S. Goodsell - The Machinery of Life-Copernicus Books</a:t>
            </a:r>
          </a:p>
        </p:txBody>
      </p:sp>
    </p:spTree>
    <p:extLst>
      <p:ext uri="{BB962C8B-B14F-4D97-AF65-F5344CB8AC3E}">
        <p14:creationId xmlns:p14="http://schemas.microsoft.com/office/powerpoint/2010/main" val="122490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479FF6F-1F3A-AD6E-E9F6-60C0E096C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Central dogama</a:t>
            </a:r>
          </a:p>
        </p:txBody>
      </p:sp>
      <p:pic>
        <p:nvPicPr>
          <p:cNvPr id="4" name="Content Placeholder 4" descr="A group of different types of dna&#10;&#10;Description automatically generated">
            <a:extLst>
              <a:ext uri="{FF2B5EF4-FFF2-40B4-BE49-F238E27FC236}">
                <a16:creationId xmlns:a16="http://schemas.microsoft.com/office/drawing/2014/main" id="{3DB33A45-C4C1-1038-2FFD-A54C03E749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53451" t="3502"/>
          <a:stretch/>
        </p:blipFill>
        <p:spPr>
          <a:xfrm>
            <a:off x="3546088" y="1690688"/>
            <a:ext cx="4361343" cy="4652962"/>
          </a:xfr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EADB2642-A4B5-4AF5-B3C3-7EBC44904D9E}"/>
              </a:ext>
            </a:extLst>
          </p:cNvPr>
          <p:cNvSpPr/>
          <p:nvPr/>
        </p:nvSpPr>
        <p:spPr>
          <a:xfrm>
            <a:off x="4607442" y="2459666"/>
            <a:ext cx="1779181" cy="3278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F33BA12-F762-479C-987A-E3DDC45A530B}"/>
              </a:ext>
            </a:extLst>
          </p:cNvPr>
          <p:cNvSpPr/>
          <p:nvPr/>
        </p:nvSpPr>
        <p:spPr>
          <a:xfrm>
            <a:off x="5206409" y="5310572"/>
            <a:ext cx="1779181" cy="3278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89A09308-D9E5-4F99-AA07-559E77A18A53}"/>
              </a:ext>
            </a:extLst>
          </p:cNvPr>
          <p:cNvSpPr/>
          <p:nvPr/>
        </p:nvSpPr>
        <p:spPr>
          <a:xfrm>
            <a:off x="5787656" y="3853222"/>
            <a:ext cx="1779181" cy="3278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EE6707E3-5F83-4626-B6AD-BC7DDC67A4E6}"/>
              </a:ext>
            </a:extLst>
          </p:cNvPr>
          <p:cNvSpPr/>
          <p:nvPr/>
        </p:nvSpPr>
        <p:spPr>
          <a:xfrm rot="13200000">
            <a:off x="5708750" y="3755610"/>
            <a:ext cx="414318" cy="418214"/>
          </a:xfrm>
          <a:prstGeom prst="triangle">
            <a:avLst/>
          </a:prstGeom>
          <a:solidFill>
            <a:srgbClr val="F9A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9" name="Isosceles Triangle 8">
            <a:extLst>
              <a:ext uri="{FF2B5EF4-FFF2-40B4-BE49-F238E27FC236}">
                <a16:creationId xmlns:a16="http://schemas.microsoft.com/office/drawing/2014/main" id="{484A1529-63E7-44D2-B1EC-8BB5C06AA5EE}"/>
              </a:ext>
            </a:extLst>
          </p:cNvPr>
          <p:cNvSpPr/>
          <p:nvPr/>
        </p:nvSpPr>
        <p:spPr>
          <a:xfrm rot="13200000">
            <a:off x="5708750" y="5226113"/>
            <a:ext cx="414318" cy="418214"/>
          </a:xfrm>
          <a:prstGeom prst="triangle">
            <a:avLst/>
          </a:prstGeom>
          <a:solidFill>
            <a:srgbClr val="F9A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" name="Isosceles Triangle 9">
            <a:extLst>
              <a:ext uri="{FF2B5EF4-FFF2-40B4-BE49-F238E27FC236}">
                <a16:creationId xmlns:a16="http://schemas.microsoft.com/office/drawing/2014/main" id="{38D3183F-ECC8-4475-989C-CF7F1A9D6305}"/>
              </a:ext>
            </a:extLst>
          </p:cNvPr>
          <p:cNvSpPr/>
          <p:nvPr/>
        </p:nvSpPr>
        <p:spPr>
          <a:xfrm rot="12103459">
            <a:off x="5733337" y="2397587"/>
            <a:ext cx="414163" cy="488454"/>
          </a:xfrm>
          <a:prstGeom prst="triangle">
            <a:avLst/>
          </a:prstGeom>
          <a:solidFill>
            <a:srgbClr val="F9AF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27582001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videoplayback">
            <a:hlinkClick r:id="" action="ppaction://media"/>
            <a:extLst>
              <a:ext uri="{FF2B5EF4-FFF2-40B4-BE49-F238E27FC236}">
                <a16:creationId xmlns:a16="http://schemas.microsoft.com/office/drawing/2014/main" id="{156825A1-BCEA-F367-666D-AEDD2117CDC4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317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187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>
            <a:extLst>
              <a:ext uri="{FF2B5EF4-FFF2-40B4-BE49-F238E27FC236}">
                <a16:creationId xmlns:a16="http://schemas.microsoft.com/office/drawing/2014/main" id="{FB1CABEA-80A5-9366-075A-06A8C695C1D4}"/>
              </a:ext>
            </a:extLst>
          </p:cNvPr>
          <p:cNvGrpSpPr/>
          <p:nvPr/>
        </p:nvGrpSpPr>
        <p:grpSpPr>
          <a:xfrm>
            <a:off x="3845607" y="2235199"/>
            <a:ext cx="8024910" cy="2387600"/>
            <a:chOff x="3845607" y="2235199"/>
            <a:chExt cx="8024910" cy="2387600"/>
          </a:xfrm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3E773632-B142-1D9A-D9F2-5C9A01B66FFF}"/>
                </a:ext>
              </a:extLst>
            </p:cNvPr>
            <p:cNvSpPr/>
            <p:nvPr/>
          </p:nvSpPr>
          <p:spPr>
            <a:xfrm>
              <a:off x="3845607" y="2977243"/>
              <a:ext cx="1982625" cy="90351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4" name="Title 1">
              <a:extLst>
                <a:ext uri="{FF2B5EF4-FFF2-40B4-BE49-F238E27FC236}">
                  <a16:creationId xmlns:a16="http://schemas.microsoft.com/office/drawing/2014/main" id="{836DDC36-C174-3B1B-668F-0979F9228374}"/>
                </a:ext>
              </a:extLst>
            </p:cNvPr>
            <p:cNvSpPr txBox="1">
              <a:spLocks/>
            </p:cNvSpPr>
            <p:nvPr/>
          </p:nvSpPr>
          <p:spPr>
            <a:xfrm>
              <a:off x="3918034" y="2235199"/>
              <a:ext cx="7952483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Cell-free</a:t>
              </a:r>
              <a:endParaRPr lang="en-TW" sz="3600" dirty="0"/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4229697E-65E3-6047-6BA0-674297C6C65C}"/>
              </a:ext>
            </a:extLst>
          </p:cNvPr>
          <p:cNvGrpSpPr/>
          <p:nvPr/>
        </p:nvGrpSpPr>
        <p:grpSpPr>
          <a:xfrm>
            <a:off x="5882965" y="297724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8A5C6096-1F4A-1A66-F1E4-0572165D85D2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A511AE9-7F8B-D376-6581-C1EBF3CD01C1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37583FB-2EDC-83B9-070A-D78CFBDD666F}"/>
              </a:ext>
            </a:extLst>
          </p:cNvPr>
          <p:cNvGrpSpPr/>
          <p:nvPr/>
        </p:nvGrpSpPr>
        <p:grpSpPr>
          <a:xfrm>
            <a:off x="2036440" y="2235199"/>
            <a:ext cx="1418900" cy="2387600"/>
            <a:chOff x="2036440" y="2235199"/>
            <a:chExt cx="1418900" cy="238760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29A4497B-D07B-D407-112C-D2C09C942403}"/>
                </a:ext>
              </a:extLst>
            </p:cNvPr>
            <p:cNvSpPr/>
            <p:nvPr/>
          </p:nvSpPr>
          <p:spPr>
            <a:xfrm>
              <a:off x="2036440" y="2977243"/>
              <a:ext cx="1128045" cy="9035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3FF831FA-FA3D-3204-6661-CF959639460D}"/>
                </a:ext>
              </a:extLst>
            </p:cNvPr>
            <p:cNvSpPr txBox="1">
              <a:spLocks/>
            </p:cNvSpPr>
            <p:nvPr/>
          </p:nvSpPr>
          <p:spPr>
            <a:xfrm>
              <a:off x="2137343" y="2235199"/>
              <a:ext cx="1317997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Lab</a:t>
              </a:r>
              <a:endParaRPr lang="en-TW" sz="3600" dirty="0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53037610-17BA-29F5-C58D-8E488F24C27A}"/>
              </a:ext>
            </a:extLst>
          </p:cNvPr>
          <p:cNvSpPr txBox="1">
            <a:spLocks/>
          </p:cNvSpPr>
          <p:nvPr/>
        </p:nvSpPr>
        <p:spPr>
          <a:xfrm>
            <a:off x="3142918" y="3009772"/>
            <a:ext cx="823667" cy="8384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600" dirty="0"/>
              <a:t>on</a:t>
            </a:r>
            <a:endParaRPr lang="en-TW" sz="3600" dirty="0"/>
          </a:p>
        </p:txBody>
      </p:sp>
    </p:spTree>
    <p:extLst>
      <p:ext uri="{BB962C8B-B14F-4D97-AF65-F5344CB8AC3E}">
        <p14:creationId xmlns:p14="http://schemas.microsoft.com/office/powerpoint/2010/main" val="36874355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F0192A00-2F36-F57A-F47A-1BE26230BE4B}"/>
              </a:ext>
            </a:extLst>
          </p:cNvPr>
          <p:cNvGrpSpPr/>
          <p:nvPr/>
        </p:nvGrpSpPr>
        <p:grpSpPr>
          <a:xfrm>
            <a:off x="661485" y="72115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23478C78-A8AD-D9CA-AE0A-C03F3BA99765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D8F7F63-7F0D-18C1-4310-6D58FC10982E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A08F5358-1B1C-DAD9-5D05-3D69C9179732}"/>
              </a:ext>
            </a:extLst>
          </p:cNvPr>
          <p:cNvSpPr txBox="1"/>
          <p:nvPr/>
        </p:nvSpPr>
        <p:spPr>
          <a:xfrm>
            <a:off x="595814" y="2081473"/>
            <a:ext cx="10759757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0" i="0" dirty="0">
                <a:solidFill>
                  <a:srgbClr val="000000"/>
                </a:solidFill>
                <a:effectLst/>
                <a:latin typeface="Open Sans" panose="020F0502020204030204" pitchFamily="34" charset="0"/>
              </a:rPr>
              <a:t>Synthetic biology </a:t>
            </a:r>
            <a:r>
              <a:rPr lang="en-US" sz="2400" dirty="0">
                <a:solidFill>
                  <a:srgbClr val="000000"/>
                </a:solidFill>
                <a:latin typeface="Open Sans" panose="020F0502020204030204" pitchFamily="34" charset="0"/>
              </a:rPr>
              <a:t>is an interdisciplinary field that applies engineering principles to design and construct new biological parts, devices, and systems, or redesign existing ones, for useful purposes.</a:t>
            </a:r>
            <a:endParaRPr lang="en-TW" sz="2400" dirty="0"/>
          </a:p>
        </p:txBody>
      </p:sp>
    </p:spTree>
    <p:extLst>
      <p:ext uri="{BB962C8B-B14F-4D97-AF65-F5344CB8AC3E}">
        <p14:creationId xmlns:p14="http://schemas.microsoft.com/office/powerpoint/2010/main" val="10123963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FA2329-D354-FE48-0474-E48FBF7A410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CBD833CE-5482-05B1-CA93-D52D19899225}"/>
              </a:ext>
            </a:extLst>
          </p:cNvPr>
          <p:cNvGrpSpPr/>
          <p:nvPr/>
        </p:nvGrpSpPr>
        <p:grpSpPr>
          <a:xfrm>
            <a:off x="661485" y="72115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80A3FF07-4CC3-36CD-48FC-7C8E6FD3849E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3D3FE652-D1F0-4024-D1F4-39B021485870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46A80BC6-294D-70A1-F256-2A2F4C3A99E6}"/>
              </a:ext>
            </a:extLst>
          </p:cNvPr>
          <p:cNvGrpSpPr/>
          <p:nvPr/>
        </p:nvGrpSpPr>
        <p:grpSpPr>
          <a:xfrm>
            <a:off x="628923" y="1762770"/>
            <a:ext cx="3601245" cy="4714942"/>
            <a:chOff x="5882965" y="2977243"/>
            <a:chExt cx="3973286" cy="903514"/>
          </a:xfrm>
          <a:noFill/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0E611EF4-D70B-1439-FB6D-3D4CE7857921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C8831276-B923-F986-8E5F-77832FDD2FFF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A3D17198-86A9-2BF8-9150-3DCB3D17F990}"/>
              </a:ext>
            </a:extLst>
          </p:cNvPr>
          <p:cNvGrpSpPr/>
          <p:nvPr/>
        </p:nvGrpSpPr>
        <p:grpSpPr>
          <a:xfrm>
            <a:off x="4274886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15237EA9-FE7A-141F-508B-1A7A68221A13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1BD63BD7-C16E-AAEA-83F7-803C5B2C1D78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8E0F599-3401-0EA3-E788-DF9CEAACE233}"/>
              </a:ext>
            </a:extLst>
          </p:cNvPr>
          <p:cNvGrpSpPr/>
          <p:nvPr/>
        </p:nvGrpSpPr>
        <p:grpSpPr>
          <a:xfrm>
            <a:off x="8084889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44C697D-34F6-8120-E83E-03A9CA7EEEF0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5CC8284-BC20-33C3-0AD0-2426CC4FCEE2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4FC2C3B4-8F8C-6ED4-168E-A155A6AC468D}"/>
              </a:ext>
            </a:extLst>
          </p:cNvPr>
          <p:cNvSpPr txBox="1"/>
          <p:nvPr/>
        </p:nvSpPr>
        <p:spPr>
          <a:xfrm>
            <a:off x="1987465" y="1913627"/>
            <a:ext cx="892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Parts</a:t>
            </a:r>
            <a:endParaRPr lang="en-TW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1AB59DE-AD87-0662-05A8-167C2E026255}"/>
              </a:ext>
            </a:extLst>
          </p:cNvPr>
          <p:cNvSpPr txBox="1"/>
          <p:nvPr/>
        </p:nvSpPr>
        <p:spPr>
          <a:xfrm>
            <a:off x="5707732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Systems</a:t>
            </a:r>
            <a:endParaRPr lang="en-TW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31FC019-F179-FCA1-7CCF-13C919E5A791}"/>
              </a:ext>
            </a:extLst>
          </p:cNvPr>
          <p:cNvSpPr txBox="1"/>
          <p:nvPr/>
        </p:nvSpPr>
        <p:spPr>
          <a:xfrm>
            <a:off x="9260481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Organism</a:t>
            </a:r>
            <a:endParaRPr lang="en-TW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AF9F6CD3-EA43-B2FE-C31B-2F8B1A009B57}"/>
              </a:ext>
            </a:extLst>
          </p:cNvPr>
          <p:cNvGrpSpPr/>
          <p:nvPr/>
        </p:nvGrpSpPr>
        <p:grpSpPr>
          <a:xfrm>
            <a:off x="689430" y="3230718"/>
            <a:ext cx="3259789" cy="834391"/>
            <a:chOff x="984105" y="2976742"/>
            <a:chExt cx="8998095" cy="230319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0C05DC5C-2BE9-E968-27DE-E4AC9DECDE1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1588" y="3793928"/>
              <a:ext cx="8710612" cy="38457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C9F51042-3AD9-6078-769F-D9F47656733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54750" y="3429000"/>
              <a:ext cx="2413000" cy="508000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86E457F2-D2C4-307B-CE2C-E0A5DD56C53D}"/>
                </a:ext>
              </a:extLst>
            </p:cNvPr>
            <p:cNvGrpSpPr/>
            <p:nvPr/>
          </p:nvGrpSpPr>
          <p:grpSpPr>
            <a:xfrm>
              <a:off x="984105" y="2976742"/>
              <a:ext cx="2451390" cy="2284517"/>
              <a:chOff x="1628775" y="2913460"/>
              <a:chExt cx="2451390" cy="2284517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640A76E7-55E3-76C5-2EFE-560F277B3255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38348" y="2913460"/>
                <a:ext cx="2041817" cy="1265039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96C7DA0-9435-1761-1E0E-02E510926F59}"/>
                  </a:ext>
                </a:extLst>
              </p:cNvPr>
              <p:cNvSpPr txBox="1"/>
              <p:nvPr/>
            </p:nvSpPr>
            <p:spPr>
              <a:xfrm>
                <a:off x="1628775" y="4178499"/>
                <a:ext cx="509919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B8F0898-4EB1-1CC8-1839-7D90DFDC7DF9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4350" y="3448140"/>
              <a:ext cx="660400" cy="508000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8252FEA7-6A4B-A14C-5E29-3DE729A0FD64}"/>
                </a:ext>
              </a:extLst>
            </p:cNvPr>
            <p:cNvGrpSpPr/>
            <p:nvPr/>
          </p:nvGrpSpPr>
          <p:grpSpPr>
            <a:xfrm>
              <a:off x="3943518" y="3429000"/>
              <a:ext cx="946129" cy="1850936"/>
              <a:chOff x="3943518" y="3429000"/>
              <a:chExt cx="946129" cy="1850936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100F3E09-0799-C52B-04FD-A1AA57CC0882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95895" y="3429000"/>
                <a:ext cx="793752" cy="508001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DA693B1A-41F8-3F73-EF8E-F069EE1EBD9C}"/>
                  </a:ext>
                </a:extLst>
              </p:cNvPr>
              <p:cNvSpPr txBox="1"/>
              <p:nvPr/>
            </p:nvSpPr>
            <p:spPr>
              <a:xfrm>
                <a:off x="3943518" y="4260458"/>
                <a:ext cx="509918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</p:grpSp>
      <p:pic>
        <p:nvPicPr>
          <p:cNvPr id="37" name="Picture 36" descr="A close-up of a structure&#10;&#10;Description automatically generated">
            <a:extLst>
              <a:ext uri="{FF2B5EF4-FFF2-40B4-BE49-F238E27FC236}">
                <a16:creationId xmlns:a16="http://schemas.microsoft.com/office/drawing/2014/main" id="{B989D3A1-8E1A-3F4A-BBC2-ABDF7BDF382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248" y="3992694"/>
            <a:ext cx="2391062" cy="1762694"/>
          </a:xfrm>
          <a:prstGeom prst="rect">
            <a:avLst/>
          </a:prstGeom>
        </p:spPr>
      </p:pic>
      <p:pic>
        <p:nvPicPr>
          <p:cNvPr id="2" name="Picture 2" descr="NAND Gate | How to Build Using Transistors">
            <a:extLst>
              <a:ext uri="{FF2B5EF4-FFF2-40B4-BE49-F238E27FC236}">
                <a16:creationId xmlns:a16="http://schemas.microsoft.com/office/drawing/2014/main" id="{D5AC284E-9DDC-822B-9C7F-57E1F7C14C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70" y="2526115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46D5A89-A994-5C89-4A5E-E04F741D12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6103" y="4027373"/>
            <a:ext cx="1113471" cy="1241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40C9461A-BF73-C76C-951D-94B65625359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78648" y="3929852"/>
            <a:ext cx="1744785" cy="1570307"/>
          </a:xfrm>
          <a:prstGeom prst="rect">
            <a:avLst/>
          </a:prstGeom>
        </p:spPr>
      </p:pic>
      <p:pic>
        <p:nvPicPr>
          <p:cNvPr id="7170" name="Picture 2" descr="PDB-101: Goodsell Gallery: JCVI-syn3A Minimal Cell">
            <a:extLst>
              <a:ext uri="{FF2B5EF4-FFF2-40B4-BE49-F238E27FC236}">
                <a16:creationId xmlns:a16="http://schemas.microsoft.com/office/drawing/2014/main" id="{32E43E7F-035B-A4C3-1DB8-1C09B2A784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762" y="4172226"/>
            <a:ext cx="1670945" cy="111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576386E2-6E6B-77EB-EF68-4D7A81B37E2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27228" y="2574083"/>
            <a:ext cx="1410326" cy="1421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200566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C746E6-5970-FDEA-E37F-FA9349D6FA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0126738A-EC17-7AF4-3673-A9C06C31DB76}"/>
              </a:ext>
            </a:extLst>
          </p:cNvPr>
          <p:cNvGrpSpPr/>
          <p:nvPr/>
        </p:nvGrpSpPr>
        <p:grpSpPr>
          <a:xfrm>
            <a:off x="661485" y="72115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3FF0F625-174C-2AEE-D52F-5B364D2A4A1E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7C743A15-D3FB-0B74-38A4-85C7020A55C4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506E285A-8831-E8C7-6328-82CA3ADD7673}"/>
              </a:ext>
            </a:extLst>
          </p:cNvPr>
          <p:cNvGrpSpPr/>
          <p:nvPr/>
        </p:nvGrpSpPr>
        <p:grpSpPr>
          <a:xfrm>
            <a:off x="628923" y="1762770"/>
            <a:ext cx="3601245" cy="4714942"/>
            <a:chOff x="5882965" y="2977243"/>
            <a:chExt cx="3973286" cy="903514"/>
          </a:xfrm>
          <a:noFill/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6E8CC66F-041A-5991-FDDF-4873FF206B97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94CBF04-BB82-E521-08B1-2EE2F3F44C50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EFDCA06C-A534-7449-BFEA-BDFA50F4D35A}"/>
              </a:ext>
            </a:extLst>
          </p:cNvPr>
          <p:cNvGrpSpPr/>
          <p:nvPr/>
        </p:nvGrpSpPr>
        <p:grpSpPr>
          <a:xfrm>
            <a:off x="4274886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5EC88BAF-EF83-0BD7-DCF2-B201C71A53E0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90991C08-2210-BA36-89E2-6A31B0603D4F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A8C837C6-558B-DF49-7334-E9D9717823D8}"/>
              </a:ext>
            </a:extLst>
          </p:cNvPr>
          <p:cNvGrpSpPr/>
          <p:nvPr/>
        </p:nvGrpSpPr>
        <p:grpSpPr>
          <a:xfrm>
            <a:off x="8084889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24C3A247-CF51-D7E9-879D-423C03792356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AEE92279-2072-A466-8781-439116AD9F7F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A780E8FB-7AC2-0545-EEAC-734DA2391FAF}"/>
              </a:ext>
            </a:extLst>
          </p:cNvPr>
          <p:cNvSpPr txBox="1"/>
          <p:nvPr/>
        </p:nvSpPr>
        <p:spPr>
          <a:xfrm>
            <a:off x="1987465" y="1913627"/>
            <a:ext cx="892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Parts</a:t>
            </a:r>
            <a:endParaRPr lang="en-TW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933F44A0-4908-1C75-DAD4-BDF3BF718A36}"/>
              </a:ext>
            </a:extLst>
          </p:cNvPr>
          <p:cNvSpPr txBox="1"/>
          <p:nvPr/>
        </p:nvSpPr>
        <p:spPr>
          <a:xfrm>
            <a:off x="5707732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Systems</a:t>
            </a:r>
            <a:endParaRPr lang="en-TW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CF5F05B-2EF1-0D94-5827-142FC3D2D646}"/>
              </a:ext>
            </a:extLst>
          </p:cNvPr>
          <p:cNvSpPr txBox="1"/>
          <p:nvPr/>
        </p:nvSpPr>
        <p:spPr>
          <a:xfrm>
            <a:off x="9260481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Organism</a:t>
            </a:r>
            <a:endParaRPr lang="en-TW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C90ABEEB-425B-842B-9F5A-FE9C03BBFF7B}"/>
              </a:ext>
            </a:extLst>
          </p:cNvPr>
          <p:cNvGrpSpPr/>
          <p:nvPr/>
        </p:nvGrpSpPr>
        <p:grpSpPr>
          <a:xfrm>
            <a:off x="689430" y="3230718"/>
            <a:ext cx="3259789" cy="834391"/>
            <a:chOff x="984105" y="2976742"/>
            <a:chExt cx="8998095" cy="230319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B7A2A862-CB46-3110-1975-8CBFDB1B99B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1588" y="3793928"/>
              <a:ext cx="8710612" cy="38457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59F99BBD-1386-B079-1E08-01F2A294FAB1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54750" y="3429000"/>
              <a:ext cx="2413000" cy="508000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295EAF42-5722-0FFA-C487-2BC2420F2355}"/>
                </a:ext>
              </a:extLst>
            </p:cNvPr>
            <p:cNvGrpSpPr/>
            <p:nvPr/>
          </p:nvGrpSpPr>
          <p:grpSpPr>
            <a:xfrm>
              <a:off x="984105" y="2976742"/>
              <a:ext cx="2451390" cy="2284517"/>
              <a:chOff x="1628775" y="2913460"/>
              <a:chExt cx="2451390" cy="2284517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A1843979-B92D-7310-666B-A046C9ED097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38348" y="2913460"/>
                <a:ext cx="2041817" cy="1265039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94C780D4-52B8-2FC8-FCB5-77BE7534C8D4}"/>
                  </a:ext>
                </a:extLst>
              </p:cNvPr>
              <p:cNvSpPr txBox="1"/>
              <p:nvPr/>
            </p:nvSpPr>
            <p:spPr>
              <a:xfrm>
                <a:off x="1628775" y="4178499"/>
                <a:ext cx="509919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FF855D8-0840-87FD-70A5-6D82C88C2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4350" y="3448140"/>
              <a:ext cx="660400" cy="508000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704084CD-F4FF-83FF-42D0-1C5DB031333E}"/>
                </a:ext>
              </a:extLst>
            </p:cNvPr>
            <p:cNvGrpSpPr/>
            <p:nvPr/>
          </p:nvGrpSpPr>
          <p:grpSpPr>
            <a:xfrm>
              <a:off x="3943518" y="3429000"/>
              <a:ext cx="946129" cy="1850936"/>
              <a:chOff x="3943518" y="3429000"/>
              <a:chExt cx="946129" cy="1850936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F22890AD-692A-93F1-D048-28A98764418D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95895" y="3429000"/>
                <a:ext cx="793752" cy="508001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CEFE52D3-54E1-377A-DC1E-C6CEA358C9F4}"/>
                  </a:ext>
                </a:extLst>
              </p:cNvPr>
              <p:cNvSpPr txBox="1"/>
              <p:nvPr/>
            </p:nvSpPr>
            <p:spPr>
              <a:xfrm>
                <a:off x="3943518" y="4260458"/>
                <a:ext cx="509918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</p:grpSp>
      <p:pic>
        <p:nvPicPr>
          <p:cNvPr id="37" name="Picture 36" descr="A close-up of a structure&#10;&#10;Description automatically generated">
            <a:extLst>
              <a:ext uri="{FF2B5EF4-FFF2-40B4-BE49-F238E27FC236}">
                <a16:creationId xmlns:a16="http://schemas.microsoft.com/office/drawing/2014/main" id="{0E66C1DE-5C3D-CE7B-C22C-D0FFA814A1E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248" y="3992694"/>
            <a:ext cx="2391062" cy="1762694"/>
          </a:xfrm>
          <a:prstGeom prst="rect">
            <a:avLst/>
          </a:prstGeom>
        </p:spPr>
      </p:pic>
      <p:pic>
        <p:nvPicPr>
          <p:cNvPr id="2" name="Picture 2" descr="NAND Gate | How to Build Using Transistors">
            <a:extLst>
              <a:ext uri="{FF2B5EF4-FFF2-40B4-BE49-F238E27FC236}">
                <a16:creationId xmlns:a16="http://schemas.microsoft.com/office/drawing/2014/main" id="{632C73A0-E4E9-8554-D42E-C63636E37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70" y="2526115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558F7AB-011B-D0FD-F48D-1DB6D8BA9B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6103" y="4027373"/>
            <a:ext cx="1113471" cy="1241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B90E44F-345A-C2B7-A061-0DB4D9ADE00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78648" y="3929852"/>
            <a:ext cx="1744785" cy="1570307"/>
          </a:xfrm>
          <a:prstGeom prst="rect">
            <a:avLst/>
          </a:prstGeom>
        </p:spPr>
      </p:pic>
      <p:pic>
        <p:nvPicPr>
          <p:cNvPr id="7170" name="Picture 2" descr="PDB-101: Goodsell Gallery: JCVI-syn3A Minimal Cell">
            <a:extLst>
              <a:ext uri="{FF2B5EF4-FFF2-40B4-BE49-F238E27FC236}">
                <a16:creationId xmlns:a16="http://schemas.microsoft.com/office/drawing/2014/main" id="{00E17B80-0029-57E9-2C4C-3D92B1363E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762" y="4172226"/>
            <a:ext cx="1670945" cy="111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06DFC482-1A42-AE99-9454-43D323061BCC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27228" y="2574083"/>
            <a:ext cx="1410326" cy="142128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6470623-6659-F46F-AF91-C4461CC12607}"/>
              </a:ext>
            </a:extLst>
          </p:cNvPr>
          <p:cNvSpPr/>
          <p:nvPr/>
        </p:nvSpPr>
        <p:spPr>
          <a:xfrm>
            <a:off x="4255220" y="1703153"/>
            <a:ext cx="7744714" cy="4960693"/>
          </a:xfrm>
          <a:prstGeom prst="rect">
            <a:avLst/>
          </a:prstGeom>
          <a:solidFill>
            <a:srgbClr val="FFFFFF">
              <a:alpha val="66275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TW" dirty="0"/>
          </a:p>
        </p:txBody>
      </p:sp>
    </p:spTree>
    <p:extLst>
      <p:ext uri="{BB962C8B-B14F-4D97-AF65-F5344CB8AC3E}">
        <p14:creationId xmlns:p14="http://schemas.microsoft.com/office/powerpoint/2010/main" val="277377762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298B8BE-A844-9B60-F57C-A0CE44BCF39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C2822A-A9FE-17DF-3F53-2B954E7CF4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Design a DNA template to express protein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1999501-3F25-F7DD-0DC7-6D979D9C82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723C851-EB83-C722-0A4D-203BD88C947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522F77A3-95A0-503A-FC90-5CD7F947E122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95246F76-0259-AD70-3C79-B8048866950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DCA2570-DA7A-8297-4B5F-B9A9A40810F6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91B81036-3F1F-0A3A-4AB9-F623D6E61E6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E2D340E3-2BD6-FCB4-1974-0A8624AADCBA}"/>
              </a:ext>
            </a:extLst>
          </p:cNvPr>
          <p:cNvGrpSpPr/>
          <p:nvPr/>
        </p:nvGrpSpPr>
        <p:grpSpPr>
          <a:xfrm>
            <a:off x="3943518" y="3429000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43194EA7-25F5-6381-3265-ECD6A838569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048516C9-1698-D49B-42B7-8274AE174B9A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105C273E-5596-9995-18DD-EF0572A865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5665" y="7472498"/>
            <a:ext cx="2322085" cy="4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5265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Content Placeholder 4" descr="A hand holding a petri dish with pink liquid&#10;&#10;Description automatically generated">
            <a:extLst>
              <a:ext uri="{FF2B5EF4-FFF2-40B4-BE49-F238E27FC236}">
                <a16:creationId xmlns:a16="http://schemas.microsoft.com/office/drawing/2014/main" id="{56353D56-F77E-64CF-8330-5C32AA57E6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t="17263" b="12657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314460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54A6161-2AC4-06C7-C6F8-CE1545CF3D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3BDDD-D9E0-51C4-8C56-BEA913D38A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Design a DNA template to express protein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1D0B3FF-87FD-B787-B3F2-C833781C3A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B0ACBDC-7C8C-D247-83B7-D176F12CE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B613E61-2BD5-1493-4201-3803754711D0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5F11A155-CFCB-3132-4DD3-A0D69FEF688A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2CB0499-F113-C264-1F58-0FC7DE56ECDD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A418AA83-8048-E84F-4C63-E126700843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9910119F-6C9B-EBC3-48F8-542319D2A5A7}"/>
              </a:ext>
            </a:extLst>
          </p:cNvPr>
          <p:cNvGrpSpPr/>
          <p:nvPr/>
        </p:nvGrpSpPr>
        <p:grpSpPr>
          <a:xfrm>
            <a:off x="3943518" y="3429000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54128754-0072-3CC0-1549-2D548AB982A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21337363-92C6-B84F-5B51-1CAB3482074D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1B6C2348-636F-5AED-E9D2-0252D20AF80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5665" y="7472498"/>
            <a:ext cx="2322085" cy="4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476232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1AA3EE-FAF3-3C34-3A91-C2C42C1471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30AAE8-95A7-D526-D2FA-DADCAF699A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Design a DNA template to express protein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692A8E-3732-BF07-DE25-61CC3554E24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EB94E26-59FC-D0E6-EC77-4EDD146C960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70480" y="-1174929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F5A61E58-2357-5B10-9A79-658081EDAD9F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3E94F9DE-F585-16FC-F25F-B0AC8F23107E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24765DD-587F-C553-D5B0-814341B1C88F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70461939-1F91-3513-17B8-E6586C00BF7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48140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94FA63F0-8489-EF93-0430-092287BB95A8}"/>
              </a:ext>
            </a:extLst>
          </p:cNvPr>
          <p:cNvGrpSpPr/>
          <p:nvPr/>
        </p:nvGrpSpPr>
        <p:grpSpPr>
          <a:xfrm>
            <a:off x="3943518" y="3429000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7351BFC9-7BE4-5F4F-594D-FDC37E18EC0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48F7CE4-67D9-423A-90C0-8B5A9DD16D85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9D69E454-14D5-839A-BF54-5BE2A441A9C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251145" y="3457710"/>
            <a:ext cx="2322085" cy="4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05953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6AE69-8496-1CFA-B380-EF533D4221B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D4A979-89E4-771A-D018-84B9C44C2F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Design a DNA template to express protein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1CD5E4-7FD0-DCA5-A7C6-428035130F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AB9B777-7829-C0A7-20DD-2114751373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97E95AC-06A2-FACD-BE89-AC32BED2E5C8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6505D9F-D06F-F626-F5C3-2AB1D2C0D038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1A09C3EC-94B9-48AE-1567-E951BEA94867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8175A168-C7FD-AA99-E69B-0BB0912F821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379454C-B2F6-A6F2-7C46-F0BD98D53879}"/>
              </a:ext>
            </a:extLst>
          </p:cNvPr>
          <p:cNvGrpSpPr/>
          <p:nvPr/>
        </p:nvGrpSpPr>
        <p:grpSpPr>
          <a:xfrm>
            <a:off x="4204768" y="344087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63C53F1-4792-B975-2411-DEE4F8E02B70}"/>
                </a:ext>
              </a:extLst>
            </p:cNvPr>
            <p:cNvPicPr>
              <a:picLocks noChangeAspect="1"/>
            </p:cNvPicPr>
            <p:nvPr/>
          </p:nvPicPr>
          <p:blipFill>
            <a:blip r:embed="rId7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F428839-1C80-EDFC-6814-F4FE1D62670F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15" name="Picture 14">
            <a:extLst>
              <a:ext uri="{FF2B5EF4-FFF2-40B4-BE49-F238E27FC236}">
                <a16:creationId xmlns:a16="http://schemas.microsoft.com/office/drawing/2014/main" id="{C28836AD-6882-0D6E-DBA9-BC5E61896F2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345665" y="7472498"/>
            <a:ext cx="2322085" cy="4888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622856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738F4AB-5443-F599-456D-84E1B00E441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F82231-F7A5-6759-258E-E2FDEFA65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Regulate protein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B14EB9B-12B0-CA92-0C95-5F8B22BDD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059D3F1-5809-0C0D-BAFD-AC51D08EA5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EE87012D-CBE5-5D22-98E4-41D796358D13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0ABEF9E7-FE4D-4B75-F647-CD403F00EAD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7F2140E1-42A4-DECC-AA98-28E48F09860E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CC1A8861-7392-90B3-97CD-307167FE8A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5573AB3-D31D-B141-CFB0-41A4324D2EF4}"/>
              </a:ext>
            </a:extLst>
          </p:cNvPr>
          <p:cNvGrpSpPr/>
          <p:nvPr/>
        </p:nvGrpSpPr>
        <p:grpSpPr>
          <a:xfrm>
            <a:off x="4207952" y="343626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FC7A63BD-1192-C31A-9461-933E52743A77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619849B-704E-2859-E8DB-4A3C51D7D92B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4FD1744-722D-4427-AA26-26015A1D1E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1350" y="343626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C32C7F2-4112-F626-D101-99D3BC50C3E1}"/>
              </a:ext>
            </a:extLst>
          </p:cNvPr>
          <p:cNvSpPr txBox="1"/>
          <p:nvPr/>
        </p:nvSpPr>
        <p:spPr>
          <a:xfrm>
            <a:off x="3197459" y="350155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Operator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F965E506-69F4-BC09-52DD-FD36AE5A8707}"/>
              </a:ext>
            </a:extLst>
          </p:cNvPr>
          <p:cNvGrpSpPr/>
          <p:nvPr/>
        </p:nvGrpSpPr>
        <p:grpSpPr>
          <a:xfrm>
            <a:off x="4581484" y="1779912"/>
            <a:ext cx="2272185" cy="913485"/>
            <a:chOff x="4581484" y="1779912"/>
            <a:chExt cx="2272185" cy="913485"/>
          </a:xfrm>
        </p:grpSpPr>
        <p:pic>
          <p:nvPicPr>
            <p:cNvPr id="11" name="Picture 10">
              <a:extLst>
                <a:ext uri="{FF2B5EF4-FFF2-40B4-BE49-F238E27FC236}">
                  <a16:creationId xmlns:a16="http://schemas.microsoft.com/office/drawing/2014/main" id="{FCC887D9-548D-8B23-F42F-D0633B0BB080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4581484" y="1779912"/>
              <a:ext cx="913485" cy="913485"/>
            </a:xfrm>
            <a:prstGeom prst="rect">
              <a:avLst/>
            </a:prstGeom>
          </p:spPr>
        </p:pic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2A463387-0F8A-7628-2FAB-E256A1290511}"/>
                </a:ext>
              </a:extLst>
            </p:cNvPr>
            <p:cNvSpPr txBox="1"/>
            <p:nvPr/>
          </p:nvSpPr>
          <p:spPr>
            <a:xfrm>
              <a:off x="5594350" y="2228524"/>
              <a:ext cx="125931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b="1" dirty="0"/>
                <a:t>Repressor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55044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4D5241-DC9A-67FF-8926-770722C54B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9313B3-02F8-A208-51E1-E495FEBD9F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Regulate protein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D89E9E5-FB7F-B21B-5841-DB429D33A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DAB2453-6FDC-D070-5208-A5BC69C9424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DBF55D0-EEE0-4C55-D22F-7E013A7455DA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C4FDDFC-BAB1-6E64-7DAC-B1FB2BA35C4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6A78B1A4-5D2C-FBCD-3147-8F5306E4EFE0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CDCD02B1-7600-CD1C-EE18-59206C3C77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44549038-D951-2EAE-BCAB-50F3045C468C}"/>
              </a:ext>
            </a:extLst>
          </p:cNvPr>
          <p:cNvGrpSpPr/>
          <p:nvPr/>
        </p:nvGrpSpPr>
        <p:grpSpPr>
          <a:xfrm>
            <a:off x="4207952" y="343626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8E5D1AB-080F-B975-4C4F-804AA46A934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B37509C4-9AA4-303A-492E-F3F7E276F155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D99FD343-C38C-CFA6-DE56-F4213A60AE0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1350" y="343626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F1C5B5C-3646-EBF7-D80A-E07101520B5B}"/>
              </a:ext>
            </a:extLst>
          </p:cNvPr>
          <p:cNvSpPr txBox="1"/>
          <p:nvPr/>
        </p:nvSpPr>
        <p:spPr>
          <a:xfrm>
            <a:off x="3197459" y="350155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Operator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3B25428E-9CA4-4E46-3505-13562FE37C4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6202" y="2694159"/>
            <a:ext cx="913485" cy="9134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26343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EF52AE2-D49C-D8CB-0EA1-C307ED48573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A839D-7FB9-C9C4-3D85-9879C33225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Regulate protein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79F9948-225D-ED7A-3DAC-C6746E94CF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A5C7621-2297-DCAE-2361-5F98B0AC74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B6FF0291-4DE7-65B4-AC3E-FAD893B3BCFC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B1F9778A-42D2-10E3-6EED-3278124469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4DF6835-89D8-8503-6FAE-CEF93BD63110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CAE895C9-300E-EB26-DE68-4D3633D6C2B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3A4F02D1-953D-D738-9B00-FFF95C1FBFE6}"/>
              </a:ext>
            </a:extLst>
          </p:cNvPr>
          <p:cNvGrpSpPr/>
          <p:nvPr/>
        </p:nvGrpSpPr>
        <p:grpSpPr>
          <a:xfrm>
            <a:off x="4207952" y="343626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A5D754FC-5042-DC79-611B-E7368C7EA288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67E47EBC-C6E5-8CBE-3325-1E076E416F87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BAA29D61-D533-E820-18AE-00996C7D6B7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1350" y="343626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196BF0DC-7AD9-A5F3-8928-69A78FF10F74}"/>
              </a:ext>
            </a:extLst>
          </p:cNvPr>
          <p:cNvSpPr txBox="1"/>
          <p:nvPr/>
        </p:nvSpPr>
        <p:spPr>
          <a:xfrm>
            <a:off x="3197459" y="350155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Operator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58B1063-948C-7FCA-8632-8012FB9401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6202" y="2694159"/>
            <a:ext cx="913485" cy="9134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1863B32-E319-C904-DFA5-32B842E7A41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642581" y="1924541"/>
            <a:ext cx="384571" cy="3845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25B24BE6-F792-85B1-ED2E-F66FD741DC3B}"/>
              </a:ext>
            </a:extLst>
          </p:cNvPr>
          <p:cNvSpPr txBox="1"/>
          <p:nvPr/>
        </p:nvSpPr>
        <p:spPr>
          <a:xfrm>
            <a:off x="5133897" y="1978744"/>
            <a:ext cx="9941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Inducer</a:t>
            </a:r>
          </a:p>
        </p:txBody>
      </p:sp>
    </p:spTree>
    <p:extLst>
      <p:ext uri="{BB962C8B-B14F-4D97-AF65-F5344CB8AC3E}">
        <p14:creationId xmlns:p14="http://schemas.microsoft.com/office/powerpoint/2010/main" val="531969025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DA19D5C-AADE-41D6-B179-38540A58163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465D90-991D-FB8B-C72E-955ED2B1BC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Regulate protein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D8E43C9-B156-5BB4-6F93-86E5ABF2B30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B2102C-329E-DD2B-7ECA-C783FABAD4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111AFAAC-1BC2-1E63-A522-F7F53D5BB601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D5BB8368-DE31-AE30-220B-CC251565C296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A66236BF-935E-7EBF-A4C4-ED1A05A07E93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D3EADC37-CF07-67A7-48E6-016F63D2A3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BC91C46-11F0-1AB7-FDD9-EF36517AD21F}"/>
              </a:ext>
            </a:extLst>
          </p:cNvPr>
          <p:cNvGrpSpPr/>
          <p:nvPr/>
        </p:nvGrpSpPr>
        <p:grpSpPr>
          <a:xfrm>
            <a:off x="4207952" y="343626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1B90B7A4-96D6-E35E-0F46-B2CC37B9728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847E353-F2B5-32BF-78D9-52496DE956D7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6D8BA920-32E8-C87E-DE34-6E2E5D1CAF1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1350" y="343626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9338A30-89E1-BFB0-92FE-E6151834A37B}"/>
              </a:ext>
            </a:extLst>
          </p:cNvPr>
          <p:cNvSpPr txBox="1"/>
          <p:nvPr/>
        </p:nvSpPr>
        <p:spPr>
          <a:xfrm>
            <a:off x="3197459" y="350155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Operator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B7AFB93-277E-0E4B-ABF8-A7805A53C9E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56202" y="2694159"/>
            <a:ext cx="913485" cy="9134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EB48CD0-9E3A-3672-C39C-1F00AC9E89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460497" y="2892051"/>
            <a:ext cx="384571" cy="384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832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E3C7F-29E1-C7CF-98C3-5CD7A53AF87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5AFFE8-5740-6202-4270-C354E1368FA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Regulate protein expression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1E748D0-FAB8-28CF-8812-7E0BEA7163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71588" y="3793928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443B62E-90BD-04AA-2E2F-D7F0FD2506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54750" y="3429000"/>
            <a:ext cx="2413000" cy="508000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8317C1C5-71E1-20B5-B157-7693A1851ECD}"/>
              </a:ext>
            </a:extLst>
          </p:cNvPr>
          <p:cNvGrpSpPr/>
          <p:nvPr/>
        </p:nvGrpSpPr>
        <p:grpSpPr>
          <a:xfrm>
            <a:off x="984105" y="2976742"/>
            <a:ext cx="2451390" cy="1634371"/>
            <a:chOff x="1628775" y="2913460"/>
            <a:chExt cx="2451390" cy="1634371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A9F5FC12-72DF-B02C-75CE-A10E4377707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2038348" y="2913460"/>
              <a:ext cx="2041817" cy="1265039"/>
            </a:xfrm>
            <a:prstGeom prst="rect">
              <a:avLst/>
            </a:prstGeom>
          </p:spPr>
        </p:pic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E120FB99-A0C5-05B1-FD48-71B9240F822D}"/>
                </a:ext>
              </a:extLst>
            </p:cNvPr>
            <p:cNvSpPr txBox="1"/>
            <p:nvPr/>
          </p:nvSpPr>
          <p:spPr>
            <a:xfrm>
              <a:off x="1628775" y="4178499"/>
              <a:ext cx="22720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TAATACGACTCACTAT</a:t>
              </a:r>
            </a:p>
          </p:txBody>
        </p:sp>
      </p:grpSp>
      <p:pic>
        <p:nvPicPr>
          <p:cNvPr id="9" name="Picture 8">
            <a:extLst>
              <a:ext uri="{FF2B5EF4-FFF2-40B4-BE49-F238E27FC236}">
                <a16:creationId xmlns:a16="http://schemas.microsoft.com/office/drawing/2014/main" id="{FE57A7CE-A24A-FBA9-EEC8-24BD98C9E9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94350" y="3436265"/>
            <a:ext cx="660400" cy="50800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A08AF3FB-536C-BF4C-D927-8FDB3385A6E5}"/>
              </a:ext>
            </a:extLst>
          </p:cNvPr>
          <p:cNvGrpSpPr/>
          <p:nvPr/>
        </p:nvGrpSpPr>
        <p:grpSpPr>
          <a:xfrm>
            <a:off x="4207952" y="3436265"/>
            <a:ext cx="1098506" cy="1200790"/>
            <a:chOff x="3943518" y="3429000"/>
            <a:chExt cx="1098506" cy="1200790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951F8DD1-A586-4BF6-9636-103F21C9D006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4095895" y="3429000"/>
              <a:ext cx="793752" cy="508001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EA7E13ED-44EF-8624-55D8-E7FA3AF84631}"/>
                </a:ext>
              </a:extLst>
            </p:cNvPr>
            <p:cNvSpPr txBox="1"/>
            <p:nvPr/>
          </p:nvSpPr>
          <p:spPr>
            <a:xfrm>
              <a:off x="3943518" y="4260458"/>
              <a:ext cx="109850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dirty="0"/>
                <a:t>AGGAGG</a:t>
              </a:r>
            </a:p>
          </p:txBody>
        </p:sp>
      </p:grpSp>
      <p:pic>
        <p:nvPicPr>
          <p:cNvPr id="3" name="Picture 2">
            <a:extLst>
              <a:ext uri="{FF2B5EF4-FFF2-40B4-BE49-F238E27FC236}">
                <a16:creationId xmlns:a16="http://schemas.microsoft.com/office/drawing/2014/main" id="{16A1FC0B-9725-B69A-4ACE-D00C7F34892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181350" y="343626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9CC0A86-D997-096B-E9DB-5D430748331D}"/>
              </a:ext>
            </a:extLst>
          </p:cNvPr>
          <p:cNvSpPr txBox="1"/>
          <p:nvPr/>
        </p:nvSpPr>
        <p:spPr>
          <a:xfrm>
            <a:off x="3197459" y="3501550"/>
            <a:ext cx="11193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Operator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425E0B9C-939D-5520-A70F-448AB262015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639257" y="1710067"/>
            <a:ext cx="913485" cy="91348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0F208831-053C-2F8A-4177-805601BD583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43552" y="1907959"/>
            <a:ext cx="384571" cy="384571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BB4BA8F2-0169-FC47-002C-F2BE9A744609}"/>
              </a:ext>
            </a:extLst>
          </p:cNvPr>
          <p:cNvSpPr txBox="1"/>
          <p:nvPr/>
        </p:nvSpPr>
        <p:spPr>
          <a:xfrm>
            <a:off x="6947064" y="1826054"/>
            <a:ext cx="186442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Repressor : LacI</a:t>
            </a:r>
          </a:p>
          <a:p>
            <a:r>
              <a:rPr lang="en-TW" b="1" dirty="0"/>
              <a:t>Inducer : IPTG</a:t>
            </a:r>
          </a:p>
        </p:txBody>
      </p:sp>
    </p:spTree>
    <p:extLst>
      <p:ext uri="{BB962C8B-B14F-4D97-AF65-F5344CB8AC3E}">
        <p14:creationId xmlns:p14="http://schemas.microsoft.com/office/powerpoint/2010/main" val="423257467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2C515D-5BBD-23D6-2640-69468DC5CF4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A872E5-69ED-38C1-039E-BEDBC2B9CC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Zinc Finger protein</a:t>
            </a:r>
          </a:p>
        </p:txBody>
      </p:sp>
      <p:pic>
        <p:nvPicPr>
          <p:cNvPr id="23" name="Picture 22" descr="A close-up of a structure&#10;&#10;Description automatically generated">
            <a:extLst>
              <a:ext uri="{FF2B5EF4-FFF2-40B4-BE49-F238E27FC236}">
                <a16:creationId xmlns:a16="http://schemas.microsoft.com/office/drawing/2014/main" id="{78EBF023-2020-3E4E-50EE-BA17331D2DE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085" y="2019992"/>
            <a:ext cx="4718979" cy="3478838"/>
          </a:xfrm>
          <a:prstGeom prst="rect">
            <a:avLst/>
          </a:prstGeom>
        </p:spPr>
      </p:pic>
      <p:pic>
        <p:nvPicPr>
          <p:cNvPr id="24" name="Picture 23" descr="A blue and orange dna strand&#10;&#10;Description automatically generated with medium confidence">
            <a:extLst>
              <a:ext uri="{FF2B5EF4-FFF2-40B4-BE49-F238E27FC236}">
                <a16:creationId xmlns:a16="http://schemas.microsoft.com/office/drawing/2014/main" id="{C4AC4F0E-F957-284A-3813-0170F306C52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3470" y="2965446"/>
            <a:ext cx="3721099" cy="2350168"/>
          </a:xfrm>
          <a:prstGeom prst="rect">
            <a:avLst/>
          </a:prstGeom>
        </p:spPr>
      </p:pic>
      <p:grpSp>
        <p:nvGrpSpPr>
          <p:cNvPr id="32" name="Group 31">
            <a:extLst>
              <a:ext uri="{FF2B5EF4-FFF2-40B4-BE49-F238E27FC236}">
                <a16:creationId xmlns:a16="http://schemas.microsoft.com/office/drawing/2014/main" id="{DD98642A-4BE7-45E5-C8E0-543370B531C7}"/>
              </a:ext>
            </a:extLst>
          </p:cNvPr>
          <p:cNvGrpSpPr/>
          <p:nvPr/>
        </p:nvGrpSpPr>
        <p:grpSpPr>
          <a:xfrm>
            <a:off x="3074019" y="1391411"/>
            <a:ext cx="9117981" cy="5202317"/>
            <a:chOff x="3074019" y="1391411"/>
            <a:chExt cx="9117981" cy="5202317"/>
          </a:xfrm>
        </p:grpSpPr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5F604D56-3F88-D305-132B-55A2718572F2}"/>
                </a:ext>
              </a:extLst>
            </p:cNvPr>
            <p:cNvGrpSpPr/>
            <p:nvPr/>
          </p:nvGrpSpPr>
          <p:grpSpPr>
            <a:xfrm>
              <a:off x="5541158" y="1391411"/>
              <a:ext cx="6650842" cy="4411348"/>
              <a:chOff x="5609064" y="1469482"/>
              <a:chExt cx="6650842" cy="4411348"/>
            </a:xfrm>
          </p:grpSpPr>
          <p:pic>
            <p:nvPicPr>
              <p:cNvPr id="26" name="Picture 25" descr="A diagram of a target&#10;&#10;Description automatically generated with medium confidence">
                <a:extLst>
                  <a:ext uri="{FF2B5EF4-FFF2-40B4-BE49-F238E27FC236}">
                    <a16:creationId xmlns:a16="http://schemas.microsoft.com/office/drawing/2014/main" id="{F86555A2-0F09-246C-5656-F82EC5CBA6A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096000" y="1864426"/>
                <a:ext cx="5319022" cy="4016404"/>
              </a:xfrm>
              <a:prstGeom prst="rect">
                <a:avLst/>
              </a:prstGeom>
            </p:spPr>
          </p:pic>
          <p:sp>
            <p:nvSpPr>
              <p:cNvPr id="27" name="Rectangle 26">
                <a:extLst>
                  <a:ext uri="{FF2B5EF4-FFF2-40B4-BE49-F238E27FC236}">
                    <a16:creationId xmlns:a16="http://schemas.microsoft.com/office/drawing/2014/main" id="{F8F9132A-21CA-6B57-8CF3-1C0DDA39C72C}"/>
                  </a:ext>
                </a:extLst>
              </p:cNvPr>
              <p:cNvSpPr/>
              <p:nvPr/>
            </p:nvSpPr>
            <p:spPr>
              <a:xfrm>
                <a:off x="5609064" y="1864426"/>
                <a:ext cx="957991" cy="11010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TW"/>
              </a:p>
            </p:txBody>
          </p:sp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202B1FBE-84E7-06D3-2D7E-3726FFD08851}"/>
                  </a:ext>
                </a:extLst>
              </p:cNvPr>
              <p:cNvSpPr/>
              <p:nvPr/>
            </p:nvSpPr>
            <p:spPr>
              <a:xfrm>
                <a:off x="11301915" y="1469482"/>
                <a:ext cx="957991" cy="1101020"/>
              </a:xfrm>
              <a:prstGeom prst="rect">
                <a:avLst/>
              </a:prstGeom>
              <a:ln>
                <a:noFill/>
              </a:ln>
            </p:spPr>
            <p:style>
              <a:lnRef idx="2">
                <a:schemeClr val="accent6"/>
              </a:lnRef>
              <a:fillRef idx="1">
                <a:schemeClr val="lt1"/>
              </a:fillRef>
              <a:effectRef idx="0">
                <a:schemeClr val="accent6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en-TW"/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50925C72-3F86-CA4A-F545-FFAE0FBBD203}"/>
                </a:ext>
              </a:extLst>
            </p:cNvPr>
            <p:cNvSpPr txBox="1"/>
            <p:nvPr/>
          </p:nvSpPr>
          <p:spPr>
            <a:xfrm>
              <a:off x="3074019" y="6132063"/>
              <a:ext cx="8861961" cy="461665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sz="1200" b="0" i="0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Swank, Z., </a:t>
              </a:r>
              <a:r>
                <a:rPr lang="en-US" sz="1200" b="0" i="0" dirty="0" err="1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Laohakunakorn</a:t>
              </a:r>
              <a:r>
                <a:rPr lang="en-US" sz="1200" b="0" i="0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, N., &amp; Maerkl, S. J. (2019). Cell-free gene-regulatory network engineering with synthetic transcription factors. </a:t>
              </a:r>
              <a:r>
                <a:rPr lang="en-US" sz="1200" b="0" i="1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Proceedings of the National Academy of Sciences</a:t>
              </a:r>
              <a:r>
                <a:rPr lang="en-US" sz="1200" b="0" i="0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, </a:t>
              </a:r>
              <a:r>
                <a:rPr lang="en-US" sz="1200" b="0" i="1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116</a:t>
              </a:r>
              <a:r>
                <a:rPr lang="en-US" sz="1200" b="0" i="0" dirty="0">
                  <a:solidFill>
                    <a:srgbClr val="222222"/>
                  </a:solidFill>
                  <a:effectLst/>
                  <a:latin typeface="Arial" panose="020B0604020202020204" pitchFamily="34" charset="0"/>
                </a:rPr>
                <a:t>(13), 5892-5901.</a:t>
              </a:r>
              <a:endParaRPr lang="en-TW" sz="1200" dirty="0"/>
            </a:p>
          </p:txBody>
        </p:sp>
      </p:grpSp>
    </p:spTree>
    <p:extLst>
      <p:ext uri="{BB962C8B-B14F-4D97-AF65-F5344CB8AC3E}">
        <p14:creationId xmlns:p14="http://schemas.microsoft.com/office/powerpoint/2010/main" val="22708334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20CE2-1E39-7241-13E6-319CD5A3A06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Rectangle 26">
            <a:extLst>
              <a:ext uri="{FF2B5EF4-FFF2-40B4-BE49-F238E27FC236}">
                <a16:creationId xmlns:a16="http://schemas.microsoft.com/office/drawing/2014/main" id="{B96EFC94-D7FB-7867-B7A2-05A976B5F44E}"/>
              </a:ext>
            </a:extLst>
          </p:cNvPr>
          <p:cNvSpPr/>
          <p:nvPr/>
        </p:nvSpPr>
        <p:spPr>
          <a:xfrm>
            <a:off x="3843345" y="5213779"/>
            <a:ext cx="979389" cy="462183"/>
          </a:xfrm>
          <a:prstGeom prst="rect">
            <a:avLst/>
          </a:prstGeom>
          <a:solidFill>
            <a:srgbClr val="F3FF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BA7BF68-8E99-9279-3040-D0C8766D7B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TW" sz="3600" dirty="0"/>
              <a:t>Application of Zinc finger – Programmable repressor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8CC01EA-32AB-3B9A-4A9E-9E76795E12D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1175" y="3419174"/>
            <a:ext cx="8710612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7FB3E0D-88B9-C8C8-FD77-06D8458744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84337" y="3054246"/>
            <a:ext cx="2413000" cy="50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9810E8-1004-5D06-1457-ABBFC37F467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23265" y="2601988"/>
            <a:ext cx="2041817" cy="126503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6781A28-4C53-8865-70DB-79B948758A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23937" y="3061511"/>
            <a:ext cx="660400" cy="508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A018B1-4EBD-4407-ACA2-2F62B26E0A7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9916" y="3061511"/>
            <a:ext cx="793752" cy="508001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002A482-EF6D-06AE-09D2-3E45E3266DC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0937" y="3061511"/>
            <a:ext cx="1091930" cy="49633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10E231D-F8D0-CB8F-E8D2-89249D5FB731}"/>
              </a:ext>
            </a:extLst>
          </p:cNvPr>
          <p:cNvSpPr txBox="1"/>
          <p:nvPr/>
        </p:nvSpPr>
        <p:spPr>
          <a:xfrm>
            <a:off x="3975515" y="3126796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ZF BS 1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8936A83D-D338-89F0-7624-4037EECEE85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818205" y="1882196"/>
            <a:ext cx="1143000" cy="1244600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F2BB497-ACC0-512A-5E5E-CEF66D4B2E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3907" y="5578707"/>
            <a:ext cx="8710612" cy="384571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BA27516-7FCF-2B14-92FE-9F010C86E5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7069" y="5213779"/>
            <a:ext cx="2413000" cy="50800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B1C1F19-E142-EBBD-3E15-E66AB47016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5997" y="4761521"/>
            <a:ext cx="2041817" cy="1265039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61DB318-31C0-471C-2270-F6F6ED1002A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16669" y="5221044"/>
            <a:ext cx="660400" cy="50800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C1CC1524-6C96-5584-8A87-40D73B4EA62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82648" y="5221044"/>
            <a:ext cx="793752" cy="508001"/>
          </a:xfrm>
          <a:prstGeom prst="rect">
            <a:avLst/>
          </a:prstGeom>
        </p:spPr>
      </p:pic>
      <p:sp>
        <p:nvSpPr>
          <p:cNvPr id="23" name="TextBox 22">
            <a:extLst>
              <a:ext uri="{FF2B5EF4-FFF2-40B4-BE49-F238E27FC236}">
                <a16:creationId xmlns:a16="http://schemas.microsoft.com/office/drawing/2014/main" id="{72E78CEA-ED95-F115-01B3-723C1652C494}"/>
              </a:ext>
            </a:extLst>
          </p:cNvPr>
          <p:cNvSpPr txBox="1"/>
          <p:nvPr/>
        </p:nvSpPr>
        <p:spPr>
          <a:xfrm>
            <a:off x="3891069" y="5376584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ZF BS 2</a:t>
            </a:r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0ADD506D-C377-29A7-269C-7BE7575565A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848901" y="4096123"/>
            <a:ext cx="1016000" cy="124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05411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7C4283BC-3556-EBBF-A412-DFCFFEDEEC4B}"/>
              </a:ext>
            </a:extLst>
          </p:cNvPr>
          <p:cNvSpPr/>
          <p:nvPr/>
        </p:nvSpPr>
        <p:spPr>
          <a:xfrm>
            <a:off x="2275394" y="4654132"/>
            <a:ext cx="979389" cy="462183"/>
          </a:xfrm>
          <a:prstGeom prst="rect">
            <a:avLst/>
          </a:prstGeom>
          <a:solidFill>
            <a:srgbClr val="F3FF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894EB94-93E2-CD58-F252-AE0AFDC81C1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95" y="4965978"/>
            <a:ext cx="11627787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6E6F2B8-13E8-7A0A-396C-D2A3833E7BD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9132" y="4601050"/>
            <a:ext cx="2413000" cy="5080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185C50E-DF07-91E6-E71B-0026DA5F80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58060" y="4148792"/>
            <a:ext cx="2041817" cy="12650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C687454-B71A-E07C-91FF-29FEB7E5D7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58732" y="4608315"/>
            <a:ext cx="660400" cy="50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B1C8FF9-412D-93FD-3590-576A02F89CA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4711" y="4608315"/>
            <a:ext cx="793752" cy="508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FAA161B-47F1-4B73-9836-D2B87BFAD7D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45732" y="460831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0F417A4-FD03-AB1D-6581-6407D5AA3F89}"/>
              </a:ext>
            </a:extLst>
          </p:cNvPr>
          <p:cNvSpPr txBox="1"/>
          <p:nvPr/>
        </p:nvSpPr>
        <p:spPr>
          <a:xfrm>
            <a:off x="5110310" y="4673600"/>
            <a:ext cx="931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TW" b="1" dirty="0"/>
              <a:t>ZF BS 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453FE00-74D0-C730-6939-4B3DBD9DF73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953000" y="3429000"/>
            <a:ext cx="1143000" cy="1244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AFCB66D0-D86E-D755-E35C-70EEDA8029C5}"/>
              </a:ext>
            </a:extLst>
          </p:cNvPr>
          <p:cNvSpPr txBox="1"/>
          <p:nvPr/>
        </p:nvSpPr>
        <p:spPr>
          <a:xfrm>
            <a:off x="2261937" y="4718030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ZF BS 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E0133C9D-CEEE-DAAE-643A-2106650CD13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233226" y="3466522"/>
            <a:ext cx="1016000" cy="124460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214DEB74-1DD7-01B6-1F34-F686CDBC5550}"/>
              </a:ext>
            </a:extLst>
          </p:cNvPr>
          <p:cNvCxnSpPr>
            <a:cxnSpLocks/>
          </p:cNvCxnSpPr>
          <p:nvPr/>
        </p:nvCxnSpPr>
        <p:spPr>
          <a:xfrm flipV="1">
            <a:off x="3105751" y="2991744"/>
            <a:ext cx="661152" cy="58462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704EF59-F382-2EC4-1FBC-36EAF10B00E7}"/>
              </a:ext>
            </a:extLst>
          </p:cNvPr>
          <p:cNvCxnSpPr>
            <a:cxnSpLocks/>
          </p:cNvCxnSpPr>
          <p:nvPr/>
        </p:nvCxnSpPr>
        <p:spPr>
          <a:xfrm>
            <a:off x="4397893" y="2990497"/>
            <a:ext cx="712417" cy="494005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6FB8A3A2-DC35-4ED2-5BF8-3398C4EDB576}"/>
              </a:ext>
            </a:extLst>
          </p:cNvPr>
          <p:cNvSpPr/>
          <p:nvPr/>
        </p:nvSpPr>
        <p:spPr>
          <a:xfrm rot="2700000">
            <a:off x="3819234" y="2750808"/>
            <a:ext cx="479377" cy="479377"/>
          </a:xfrm>
          <a:prstGeom prst="rt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114DF27B-3C23-710A-BFCA-2601F3FC7267}"/>
              </a:ext>
            </a:extLst>
          </p:cNvPr>
          <p:cNvSpPr/>
          <p:nvPr/>
        </p:nvSpPr>
        <p:spPr>
          <a:xfrm rot="13500000">
            <a:off x="3883423" y="2750807"/>
            <a:ext cx="479377" cy="479377"/>
          </a:xfrm>
          <a:prstGeom prst="rt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EFA22E3F-04D1-074F-F8DB-4BBEC46F0F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TW" sz="3600" dirty="0"/>
              <a:t>Application of Zinc finger – Programmable repressor</a:t>
            </a:r>
          </a:p>
        </p:txBody>
      </p:sp>
      <p:pic>
        <p:nvPicPr>
          <p:cNvPr id="23" name="Picture 2" descr="NAND Gate | How to Build Using Transistors">
            <a:extLst>
              <a:ext uri="{FF2B5EF4-FFF2-40B4-BE49-F238E27FC236}">
                <a16:creationId xmlns:a16="http://schemas.microsoft.com/office/drawing/2014/main" id="{AA792E84-D647-99A2-734B-AFF1BD02D7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76" y="1674108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662011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6E789A-A68A-3A32-BB16-8F86B9E5040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>
            <a:extLst>
              <a:ext uri="{FF2B5EF4-FFF2-40B4-BE49-F238E27FC236}">
                <a16:creationId xmlns:a16="http://schemas.microsoft.com/office/drawing/2014/main" id="{AAA03D97-FC87-361C-D048-39B8760770E4}"/>
              </a:ext>
            </a:extLst>
          </p:cNvPr>
          <p:cNvSpPr/>
          <p:nvPr/>
        </p:nvSpPr>
        <p:spPr>
          <a:xfrm>
            <a:off x="2275394" y="4654132"/>
            <a:ext cx="979389" cy="462183"/>
          </a:xfrm>
          <a:prstGeom prst="rect">
            <a:avLst/>
          </a:prstGeom>
          <a:solidFill>
            <a:srgbClr val="F3FFB3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1EB044-FA08-0732-693B-8EB1993BB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95" y="4965978"/>
            <a:ext cx="11627787" cy="38457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9D14B95-67F7-E62B-D8C0-3B77039DF4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060" y="4148792"/>
            <a:ext cx="2041817" cy="126503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68A84C-3825-5DA5-239E-B578C98F061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732" y="4608315"/>
            <a:ext cx="660400" cy="5080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2838724-6AE7-B9D3-1385-0E34BCEFF22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4711" y="4608315"/>
            <a:ext cx="793752" cy="508001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6AFCB51-25EC-B34D-DFAF-8740FE092A7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45732" y="4608315"/>
            <a:ext cx="1091930" cy="496332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7542B99F-E183-3E22-5A96-551E32BEBD00}"/>
              </a:ext>
            </a:extLst>
          </p:cNvPr>
          <p:cNvSpPr txBox="1"/>
          <p:nvPr/>
        </p:nvSpPr>
        <p:spPr>
          <a:xfrm>
            <a:off x="5110310" y="4673600"/>
            <a:ext cx="9316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TW" b="1" dirty="0"/>
              <a:t>ZF BS 1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FCB3919A-93E6-159D-5EE9-D6AD92BDCEF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53000" y="3429000"/>
            <a:ext cx="1143000" cy="12446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549786D-DEFD-D802-CE56-9F12147713D2}"/>
              </a:ext>
            </a:extLst>
          </p:cNvPr>
          <p:cNvSpPr txBox="1"/>
          <p:nvPr/>
        </p:nvSpPr>
        <p:spPr>
          <a:xfrm>
            <a:off x="2261937" y="4718030"/>
            <a:ext cx="9316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b="1" dirty="0"/>
              <a:t>ZF BS 2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145812C4-17DD-4BCE-E361-EBC13E9332B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233226" y="3466522"/>
            <a:ext cx="1016000" cy="124460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EEAD72E-3634-5027-6365-34AEE0FCED29}"/>
              </a:ext>
            </a:extLst>
          </p:cNvPr>
          <p:cNvCxnSpPr>
            <a:cxnSpLocks/>
          </p:cNvCxnSpPr>
          <p:nvPr/>
        </p:nvCxnSpPr>
        <p:spPr>
          <a:xfrm flipV="1">
            <a:off x="3105751" y="2991744"/>
            <a:ext cx="661152" cy="584628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639B67D-E50C-18F4-5440-D259303A03D6}"/>
              </a:ext>
            </a:extLst>
          </p:cNvPr>
          <p:cNvCxnSpPr>
            <a:cxnSpLocks/>
          </p:cNvCxnSpPr>
          <p:nvPr/>
        </p:nvCxnSpPr>
        <p:spPr>
          <a:xfrm>
            <a:off x="4397893" y="2990497"/>
            <a:ext cx="712417" cy="494005"/>
          </a:xfrm>
          <a:prstGeom prst="line">
            <a:avLst/>
          </a:prstGeom>
          <a:ln w="762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Right Triangle 19">
            <a:extLst>
              <a:ext uri="{FF2B5EF4-FFF2-40B4-BE49-F238E27FC236}">
                <a16:creationId xmlns:a16="http://schemas.microsoft.com/office/drawing/2014/main" id="{0D40B957-91D4-CD7C-D8C0-18CC7337E2F0}"/>
              </a:ext>
            </a:extLst>
          </p:cNvPr>
          <p:cNvSpPr/>
          <p:nvPr/>
        </p:nvSpPr>
        <p:spPr>
          <a:xfrm rot="2700000">
            <a:off x="3819234" y="2750808"/>
            <a:ext cx="479377" cy="479377"/>
          </a:xfrm>
          <a:prstGeom prst="rt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21" name="Right Triangle 20">
            <a:extLst>
              <a:ext uri="{FF2B5EF4-FFF2-40B4-BE49-F238E27FC236}">
                <a16:creationId xmlns:a16="http://schemas.microsoft.com/office/drawing/2014/main" id="{19787E2B-88C1-D507-02DC-C5218FC3C8FD}"/>
              </a:ext>
            </a:extLst>
          </p:cNvPr>
          <p:cNvSpPr/>
          <p:nvPr/>
        </p:nvSpPr>
        <p:spPr>
          <a:xfrm rot="13500000">
            <a:off x="3883423" y="2750807"/>
            <a:ext cx="479377" cy="479377"/>
          </a:xfrm>
          <a:prstGeom prst="rtTriangle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22" name="Title 1">
            <a:extLst>
              <a:ext uri="{FF2B5EF4-FFF2-40B4-BE49-F238E27FC236}">
                <a16:creationId xmlns:a16="http://schemas.microsoft.com/office/drawing/2014/main" id="{D32DE28A-EE0F-CB18-CF12-9B145062F6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>
            <a:normAutofit/>
          </a:bodyPr>
          <a:lstStyle/>
          <a:p>
            <a:r>
              <a:rPr lang="en-TW" sz="3600" dirty="0"/>
              <a:t>Application of Zinc finger – Programmable repressor</a:t>
            </a: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A4FBF357-114A-95A1-8204-4B9F7A47199D}"/>
              </a:ext>
            </a:extLst>
          </p:cNvPr>
          <p:cNvGrpSpPr/>
          <p:nvPr/>
        </p:nvGrpSpPr>
        <p:grpSpPr>
          <a:xfrm>
            <a:off x="8019132" y="4604049"/>
            <a:ext cx="2146844" cy="500598"/>
            <a:chOff x="8019132" y="4604049"/>
            <a:chExt cx="2146844" cy="500598"/>
          </a:xfrm>
        </p:grpSpPr>
        <p:sp>
          <p:nvSpPr>
            <p:cNvPr id="2" name="Rectangle 1">
              <a:extLst>
                <a:ext uri="{FF2B5EF4-FFF2-40B4-BE49-F238E27FC236}">
                  <a16:creationId xmlns:a16="http://schemas.microsoft.com/office/drawing/2014/main" id="{34AEE412-0509-A09B-EC67-D622891C9694}"/>
                </a:ext>
              </a:extLst>
            </p:cNvPr>
            <p:cNvSpPr/>
            <p:nvPr/>
          </p:nvSpPr>
          <p:spPr>
            <a:xfrm>
              <a:off x="8019132" y="4604049"/>
              <a:ext cx="2146844" cy="50059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3" name="TextBox 2">
              <a:extLst>
                <a:ext uri="{FF2B5EF4-FFF2-40B4-BE49-F238E27FC236}">
                  <a16:creationId xmlns:a16="http://schemas.microsoft.com/office/drawing/2014/main" id="{EDBDF58B-5874-29D1-F852-9FD5FACDD45A}"/>
                </a:ext>
              </a:extLst>
            </p:cNvPr>
            <p:cNvSpPr txBox="1"/>
            <p:nvPr/>
          </p:nvSpPr>
          <p:spPr>
            <a:xfrm>
              <a:off x="8270722" y="4669682"/>
              <a:ext cx="1496692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b="1" dirty="0"/>
                <a:t>Zinc Finger 3</a:t>
              </a:r>
            </a:p>
          </p:txBody>
        </p:sp>
      </p:grpSp>
      <p:pic>
        <p:nvPicPr>
          <p:cNvPr id="17" name="Picture 2" descr="NAND Gate | How to Build Using Transistors">
            <a:extLst>
              <a:ext uri="{FF2B5EF4-FFF2-40B4-BE49-F238E27FC236}">
                <a16:creationId xmlns:a16="http://schemas.microsoft.com/office/drawing/2014/main" id="{22CD7748-43EA-D9FA-3EDB-F44DF5B4EB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276" y="1674108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663896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495F27-E7CF-8FD1-9B44-A1D5C8FED84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D4983ED0-E249-CAAD-15B9-7838A1D92C0B}"/>
              </a:ext>
            </a:extLst>
          </p:cNvPr>
          <p:cNvGrpSpPr/>
          <p:nvPr/>
        </p:nvGrpSpPr>
        <p:grpSpPr>
          <a:xfrm>
            <a:off x="661485" y="72115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B250055A-1A28-87CF-F9E7-7A1124436046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065ED96A-7CB6-2EDC-039E-E41BF73A697F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A856CCCB-77CF-EC74-B241-74A9FD2D0A56}"/>
              </a:ext>
            </a:extLst>
          </p:cNvPr>
          <p:cNvGrpSpPr/>
          <p:nvPr/>
        </p:nvGrpSpPr>
        <p:grpSpPr>
          <a:xfrm>
            <a:off x="628923" y="1762770"/>
            <a:ext cx="3601245" cy="4714942"/>
            <a:chOff x="5882965" y="2977243"/>
            <a:chExt cx="3973286" cy="903514"/>
          </a:xfrm>
          <a:noFill/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3EFDEE27-6797-405D-E3AD-4DDC16D5E585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7A333BE8-BE7B-6067-B3FA-3C77ECF21A5D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E6D4629A-4ADC-3724-6795-DBE4E71A537E}"/>
              </a:ext>
            </a:extLst>
          </p:cNvPr>
          <p:cNvGrpSpPr/>
          <p:nvPr/>
        </p:nvGrpSpPr>
        <p:grpSpPr>
          <a:xfrm>
            <a:off x="4274886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B8110780-0AAC-2814-6711-AF9F40EC9EB2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6D8B87E9-506E-5151-52E0-2ED20FC2AD8E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1210FE2-A1AB-C0B2-7FBE-F38A3CC066BB}"/>
              </a:ext>
            </a:extLst>
          </p:cNvPr>
          <p:cNvGrpSpPr/>
          <p:nvPr/>
        </p:nvGrpSpPr>
        <p:grpSpPr>
          <a:xfrm>
            <a:off x="8084889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7A6AAA30-DE60-EC6C-C8A4-6D61B06E311F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85DA5672-E486-ADED-DBFF-2D993CCE0EEC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F1712DB6-D9E5-A5E0-CF69-A3CA63781BE2}"/>
              </a:ext>
            </a:extLst>
          </p:cNvPr>
          <p:cNvSpPr txBox="1"/>
          <p:nvPr/>
        </p:nvSpPr>
        <p:spPr>
          <a:xfrm>
            <a:off x="1987465" y="1913627"/>
            <a:ext cx="892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Parts</a:t>
            </a:r>
            <a:endParaRPr lang="en-TW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F609DD6E-180C-15FB-D37D-14F3EC6C8603}"/>
              </a:ext>
            </a:extLst>
          </p:cNvPr>
          <p:cNvSpPr txBox="1"/>
          <p:nvPr/>
        </p:nvSpPr>
        <p:spPr>
          <a:xfrm>
            <a:off x="5707732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Systems</a:t>
            </a:r>
            <a:endParaRPr lang="en-TW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7D7105-5F62-4754-764A-93891064FA71}"/>
              </a:ext>
            </a:extLst>
          </p:cNvPr>
          <p:cNvSpPr txBox="1"/>
          <p:nvPr/>
        </p:nvSpPr>
        <p:spPr>
          <a:xfrm>
            <a:off x="9260481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Organism</a:t>
            </a:r>
            <a:endParaRPr lang="en-TW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42D692AB-56B3-E672-7BBF-AB831490B2F3}"/>
              </a:ext>
            </a:extLst>
          </p:cNvPr>
          <p:cNvGrpSpPr/>
          <p:nvPr/>
        </p:nvGrpSpPr>
        <p:grpSpPr>
          <a:xfrm>
            <a:off x="689430" y="3230718"/>
            <a:ext cx="3259789" cy="834391"/>
            <a:chOff x="984105" y="2976742"/>
            <a:chExt cx="8998095" cy="230319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0DDFCA6F-6594-7242-2B8B-E08D20E0555D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1588" y="3793928"/>
              <a:ext cx="8710612" cy="38457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691537C2-686B-74A4-3D08-FD8796BB8F63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54750" y="3429000"/>
              <a:ext cx="2413000" cy="508000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BFF06ABA-0D1D-D7F5-EA94-85BF0E8C6A32}"/>
                </a:ext>
              </a:extLst>
            </p:cNvPr>
            <p:cNvGrpSpPr/>
            <p:nvPr/>
          </p:nvGrpSpPr>
          <p:grpSpPr>
            <a:xfrm>
              <a:off x="984105" y="2976742"/>
              <a:ext cx="2451390" cy="2284517"/>
              <a:chOff x="1628775" y="2913460"/>
              <a:chExt cx="2451390" cy="2284517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B2B863DF-E640-1C25-E732-066BD31364D8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38348" y="2913460"/>
                <a:ext cx="2041817" cy="1265039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36B156A-2F44-11BD-06B0-931E2D2983B1}"/>
                  </a:ext>
                </a:extLst>
              </p:cNvPr>
              <p:cNvSpPr txBox="1"/>
              <p:nvPr/>
            </p:nvSpPr>
            <p:spPr>
              <a:xfrm>
                <a:off x="1628775" y="4178499"/>
                <a:ext cx="509919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6E15AED2-F575-8379-50CD-69DFB5D08EE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4350" y="3448140"/>
              <a:ext cx="660400" cy="508000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EC870F95-D132-7ACD-791A-E9ADF8D54B66}"/>
                </a:ext>
              </a:extLst>
            </p:cNvPr>
            <p:cNvGrpSpPr/>
            <p:nvPr/>
          </p:nvGrpSpPr>
          <p:grpSpPr>
            <a:xfrm>
              <a:off x="3943518" y="3429000"/>
              <a:ext cx="946129" cy="1850936"/>
              <a:chOff x="3943518" y="3429000"/>
              <a:chExt cx="946129" cy="1850936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52139F41-D791-3E94-F853-DE6BEA46C6A7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95895" y="3429000"/>
                <a:ext cx="793752" cy="508001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2E0104E4-3758-5887-6A68-AA6A85D0F1B8}"/>
                  </a:ext>
                </a:extLst>
              </p:cNvPr>
              <p:cNvSpPr txBox="1"/>
              <p:nvPr/>
            </p:nvSpPr>
            <p:spPr>
              <a:xfrm>
                <a:off x="3943518" y="4260458"/>
                <a:ext cx="509918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</p:grpSp>
      <p:pic>
        <p:nvPicPr>
          <p:cNvPr id="37" name="Picture 36" descr="A close-up of a structure&#10;&#10;Description automatically generated">
            <a:extLst>
              <a:ext uri="{FF2B5EF4-FFF2-40B4-BE49-F238E27FC236}">
                <a16:creationId xmlns:a16="http://schemas.microsoft.com/office/drawing/2014/main" id="{230E5948-4E1B-9F89-10FB-D747D1338E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248" y="3992694"/>
            <a:ext cx="2391062" cy="1762694"/>
          </a:xfrm>
          <a:prstGeom prst="rect">
            <a:avLst/>
          </a:prstGeom>
        </p:spPr>
      </p:pic>
      <p:pic>
        <p:nvPicPr>
          <p:cNvPr id="2" name="Picture 2" descr="NAND Gate | How to Build Using Transistors">
            <a:extLst>
              <a:ext uri="{FF2B5EF4-FFF2-40B4-BE49-F238E27FC236}">
                <a16:creationId xmlns:a16="http://schemas.microsoft.com/office/drawing/2014/main" id="{2B0DE1C5-DD35-6CF0-2450-B70D465787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70" y="2526115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0FB955A-68CC-1C64-B5B7-BA89DA29B25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6103" y="4027373"/>
            <a:ext cx="1113471" cy="1241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B8D58D5F-8588-AF32-2041-99D1D433228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78648" y="3929852"/>
            <a:ext cx="1744785" cy="1570307"/>
          </a:xfrm>
          <a:prstGeom prst="rect">
            <a:avLst/>
          </a:prstGeom>
        </p:spPr>
      </p:pic>
      <p:pic>
        <p:nvPicPr>
          <p:cNvPr id="7170" name="Picture 2" descr="PDB-101: Goodsell Gallery: JCVI-syn3A Minimal Cell">
            <a:extLst>
              <a:ext uri="{FF2B5EF4-FFF2-40B4-BE49-F238E27FC236}">
                <a16:creationId xmlns:a16="http://schemas.microsoft.com/office/drawing/2014/main" id="{E786A89A-70E8-30C0-0682-2ABCE5C007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762" y="4172226"/>
            <a:ext cx="1670945" cy="111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0E503E8-D4DC-C445-BADC-2544476A2B9A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27228" y="2574083"/>
            <a:ext cx="1410326" cy="142128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9FA7CA9-F919-566B-48D8-532BF3B89858}"/>
              </a:ext>
            </a:extLst>
          </p:cNvPr>
          <p:cNvSpPr/>
          <p:nvPr/>
        </p:nvSpPr>
        <p:spPr>
          <a:xfrm>
            <a:off x="288334" y="1639892"/>
            <a:ext cx="3973286" cy="4960693"/>
          </a:xfrm>
          <a:prstGeom prst="rect">
            <a:avLst/>
          </a:prstGeom>
          <a:solidFill>
            <a:srgbClr val="FFFFFF">
              <a:alpha val="66275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TW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1867AD0-15E4-D986-42E7-4F0C70BFEC45}"/>
              </a:ext>
            </a:extLst>
          </p:cNvPr>
          <p:cNvSpPr/>
          <p:nvPr/>
        </p:nvSpPr>
        <p:spPr>
          <a:xfrm>
            <a:off x="8070626" y="1661835"/>
            <a:ext cx="3973286" cy="4960693"/>
          </a:xfrm>
          <a:prstGeom prst="rect">
            <a:avLst/>
          </a:prstGeom>
          <a:solidFill>
            <a:srgbClr val="FFFFFF">
              <a:alpha val="66275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TW" dirty="0"/>
          </a:p>
        </p:txBody>
      </p:sp>
    </p:spTree>
    <p:extLst>
      <p:ext uri="{BB962C8B-B14F-4D97-AF65-F5344CB8AC3E}">
        <p14:creationId xmlns:p14="http://schemas.microsoft.com/office/powerpoint/2010/main" val="165600998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7EE242-5F4C-4A95-9944-77E062BA2B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Repressilator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0AC522-FD7B-4C0D-8AC5-04000949D7A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3026" r="48262" b="65995"/>
          <a:stretch/>
        </p:blipFill>
        <p:spPr>
          <a:xfrm>
            <a:off x="1221602" y="1457288"/>
            <a:ext cx="4321504" cy="4351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FD2CEA5-70C1-4B8A-A66D-AEDAB69493A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77829" r="45133"/>
          <a:stretch/>
        </p:blipFill>
        <p:spPr>
          <a:xfrm>
            <a:off x="6164224" y="2042230"/>
            <a:ext cx="4681871" cy="31814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186BF4-E68B-464A-8A7C-F949D2297E80}"/>
              </a:ext>
            </a:extLst>
          </p:cNvPr>
          <p:cNvSpPr txBox="1"/>
          <p:nvPr/>
        </p:nvSpPr>
        <p:spPr>
          <a:xfrm>
            <a:off x="1731737" y="5846544"/>
            <a:ext cx="886497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Elowitz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M. B., &amp; </a:t>
            </a:r>
            <a:r>
              <a:rPr lang="en-US" b="0" i="0" dirty="0" err="1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Leibler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 S. (2000). A synthetic oscillatory network of transcriptional regulators.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Nature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403</a:t>
            </a:r>
            <a:r>
              <a:rPr lang="en-US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(6767), 335-338.</a:t>
            </a:r>
            <a:endParaRPr lang="en-TW" dirty="0"/>
          </a:p>
        </p:txBody>
      </p:sp>
    </p:spTree>
    <p:extLst>
      <p:ext uri="{BB962C8B-B14F-4D97-AF65-F5344CB8AC3E}">
        <p14:creationId xmlns:p14="http://schemas.microsoft.com/office/powerpoint/2010/main" val="39558417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life-09771-media9">
            <a:hlinkClick r:id="" action="ppaction://media"/>
            <a:extLst>
              <a:ext uri="{FF2B5EF4-FFF2-40B4-BE49-F238E27FC236}">
                <a16:creationId xmlns:a16="http://schemas.microsoft.com/office/drawing/2014/main" id="{DE0A8753-555E-9D50-DB69-02E79F427F33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2266156"/>
            <a:ext cx="12192000" cy="2325688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B9AA148-D254-2CC6-59DC-900F48774594}"/>
              </a:ext>
            </a:extLst>
          </p:cNvPr>
          <p:cNvSpPr txBox="1"/>
          <p:nvPr/>
        </p:nvSpPr>
        <p:spPr>
          <a:xfrm>
            <a:off x="4370294" y="6010835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dirty="0"/>
              <a:t>sd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AC9FF68-BD72-E5F6-72CE-10999A97AFE3}"/>
              </a:ext>
            </a:extLst>
          </p:cNvPr>
          <p:cNvSpPr txBox="1"/>
          <p:nvPr/>
        </p:nvSpPr>
        <p:spPr>
          <a:xfrm>
            <a:off x="5953235" y="6280069"/>
            <a:ext cx="6238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Niederholtmeyer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H., Sun, Z. Z., Hori, Y., Yeung, E.,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Verpoorte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A., Murray, R. M., &amp; Maerkl, S. J. (2015). Rapid cell-free forward engineering of novel genetic ring oscillators. </a:t>
            </a:r>
            <a:r>
              <a:rPr lang="en-US" sz="1000" b="0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elife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e09771.</a:t>
            </a:r>
            <a:endParaRPr lang="en-TW" sz="1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3559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0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7AE8824-C9F2-0296-409F-87CB0834942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086C6D74-7B68-9D18-E716-574EE058F2A7}"/>
              </a:ext>
            </a:extLst>
          </p:cNvPr>
          <p:cNvSpPr txBox="1"/>
          <p:nvPr/>
        </p:nvSpPr>
        <p:spPr>
          <a:xfrm>
            <a:off x="4370294" y="6010835"/>
            <a:ext cx="4267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dirty="0"/>
              <a:t>sd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D844475-3FEC-315D-98B2-B246CFBE7378}"/>
              </a:ext>
            </a:extLst>
          </p:cNvPr>
          <p:cNvSpPr txBox="1"/>
          <p:nvPr/>
        </p:nvSpPr>
        <p:spPr>
          <a:xfrm>
            <a:off x="5953235" y="6280069"/>
            <a:ext cx="62387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Niederholtmeyer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H., Sun, Z. Z., Hori, Y., Yeung, E., </a:t>
            </a:r>
            <a:r>
              <a:rPr lang="en-US" sz="1000" b="0" i="0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Verpoorte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A., Murray, R. M., &amp; Maerkl, S. J. (2015). Rapid cell-free forward engineering of novel genetic ring oscillators. </a:t>
            </a:r>
            <a:r>
              <a:rPr lang="en-US" sz="1000" b="0" i="1" dirty="0" err="1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elife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 </a:t>
            </a:r>
            <a:r>
              <a:rPr lang="en-US" sz="1000" b="0" i="1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4</a:t>
            </a:r>
            <a:r>
              <a:rPr lang="en-US" sz="1000" b="0" i="0" dirty="0">
                <a:solidFill>
                  <a:schemeClr val="bg1"/>
                </a:solidFill>
                <a:effectLst/>
                <a:latin typeface="Arial" panose="020B0604020202020204" pitchFamily="34" charset="0"/>
              </a:rPr>
              <a:t>, e09771.</a:t>
            </a:r>
            <a:endParaRPr lang="en-TW" sz="1000" dirty="0">
              <a:solidFill>
                <a:schemeClr val="bg1"/>
              </a:solidFill>
            </a:endParaRPr>
          </a:p>
        </p:txBody>
      </p:sp>
      <p:pic>
        <p:nvPicPr>
          <p:cNvPr id="2" name="elife-09771-media10">
            <a:hlinkClick r:id="" action="ppaction://media"/>
            <a:extLst>
              <a:ext uri="{FF2B5EF4-FFF2-40B4-BE49-F238E27FC236}">
                <a16:creationId xmlns:a16="http://schemas.microsoft.com/office/drawing/2014/main" id="{C17CF8D3-164B-9EBA-8BDF-664C4B491AE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53022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1687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0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8F7B533-33A7-B746-2AB0-7912B3D007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>
            <a:extLst>
              <a:ext uri="{FF2B5EF4-FFF2-40B4-BE49-F238E27FC236}">
                <a16:creationId xmlns:a16="http://schemas.microsoft.com/office/drawing/2014/main" id="{6FCE1DB1-06DA-4FB2-D58D-70B0B5FDB1FC}"/>
              </a:ext>
            </a:extLst>
          </p:cNvPr>
          <p:cNvGrpSpPr/>
          <p:nvPr/>
        </p:nvGrpSpPr>
        <p:grpSpPr>
          <a:xfrm>
            <a:off x="661485" y="72115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4C02BA94-303C-9590-1FDB-D3CEB8F42FC0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137455B-3A1F-7ED2-B4AD-7FC94500D807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3" name="Group 2">
            <a:extLst>
              <a:ext uri="{FF2B5EF4-FFF2-40B4-BE49-F238E27FC236}">
                <a16:creationId xmlns:a16="http://schemas.microsoft.com/office/drawing/2014/main" id="{856594F5-C9BB-BD74-8B2F-B83F73791EBE}"/>
              </a:ext>
            </a:extLst>
          </p:cNvPr>
          <p:cNvGrpSpPr/>
          <p:nvPr/>
        </p:nvGrpSpPr>
        <p:grpSpPr>
          <a:xfrm>
            <a:off x="628923" y="1762770"/>
            <a:ext cx="3601245" cy="4714942"/>
            <a:chOff x="5882965" y="2977243"/>
            <a:chExt cx="3973286" cy="903514"/>
          </a:xfrm>
          <a:noFill/>
        </p:grpSpPr>
        <p:sp>
          <p:nvSpPr>
            <p:cNvPr id="7" name="Rounded Rectangle 6">
              <a:extLst>
                <a:ext uri="{FF2B5EF4-FFF2-40B4-BE49-F238E27FC236}">
                  <a16:creationId xmlns:a16="http://schemas.microsoft.com/office/drawing/2014/main" id="{5027592F-CB2C-72B8-431A-DC0633D48BF6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274DC029-905D-5C90-EB14-CD6725558E82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0" name="Group 9">
            <a:extLst>
              <a:ext uri="{FF2B5EF4-FFF2-40B4-BE49-F238E27FC236}">
                <a16:creationId xmlns:a16="http://schemas.microsoft.com/office/drawing/2014/main" id="{B00EF2D5-720C-470F-91AC-2F3B9A1A9087}"/>
              </a:ext>
            </a:extLst>
          </p:cNvPr>
          <p:cNvGrpSpPr/>
          <p:nvPr/>
        </p:nvGrpSpPr>
        <p:grpSpPr>
          <a:xfrm>
            <a:off x="4274886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1" name="Rounded Rectangle 10">
              <a:extLst>
                <a:ext uri="{FF2B5EF4-FFF2-40B4-BE49-F238E27FC236}">
                  <a16:creationId xmlns:a16="http://schemas.microsoft.com/office/drawing/2014/main" id="{0B1C6D50-36FC-B105-8683-3EFC0B575FA8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extBox 11">
              <a:extLst>
                <a:ext uri="{FF2B5EF4-FFF2-40B4-BE49-F238E27FC236}">
                  <a16:creationId xmlns:a16="http://schemas.microsoft.com/office/drawing/2014/main" id="{BA59F9D4-1D3D-8058-42E6-A2D84CCF4E52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95EF98B0-B43B-0C77-A41A-4E7025AF6871}"/>
              </a:ext>
            </a:extLst>
          </p:cNvPr>
          <p:cNvGrpSpPr/>
          <p:nvPr/>
        </p:nvGrpSpPr>
        <p:grpSpPr>
          <a:xfrm>
            <a:off x="8084889" y="1762770"/>
            <a:ext cx="3758162" cy="4714942"/>
            <a:chOff x="5882965" y="2977243"/>
            <a:chExt cx="3973286" cy="903514"/>
          </a:xfrm>
          <a:noFill/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811E680E-B9C3-5F57-920B-453CFF385A58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grpFill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43B1F71-C7F6-79B4-A3B8-075A5A542720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endParaRPr lang="en-TW" sz="3600" dirty="0"/>
            </a:p>
          </p:txBody>
        </p:sp>
      </p:grpSp>
      <p:sp>
        <p:nvSpPr>
          <p:cNvPr id="18" name="TextBox 17">
            <a:extLst>
              <a:ext uri="{FF2B5EF4-FFF2-40B4-BE49-F238E27FC236}">
                <a16:creationId xmlns:a16="http://schemas.microsoft.com/office/drawing/2014/main" id="{70C7847E-1B92-98EA-7C09-C14CD49BF320}"/>
              </a:ext>
            </a:extLst>
          </p:cNvPr>
          <p:cNvSpPr txBox="1"/>
          <p:nvPr/>
        </p:nvSpPr>
        <p:spPr>
          <a:xfrm>
            <a:off x="1987465" y="1913627"/>
            <a:ext cx="89246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Parts</a:t>
            </a:r>
            <a:endParaRPr lang="en-TW" dirty="0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02CDFC2-E93A-08F9-A2B4-9EFB4586659F}"/>
              </a:ext>
            </a:extLst>
          </p:cNvPr>
          <p:cNvSpPr txBox="1"/>
          <p:nvPr/>
        </p:nvSpPr>
        <p:spPr>
          <a:xfrm>
            <a:off x="5707732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Systems</a:t>
            </a:r>
            <a:endParaRPr lang="en-TW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DBA3A84-3B5C-DD2C-BA43-3B94014EEE0D}"/>
              </a:ext>
            </a:extLst>
          </p:cNvPr>
          <p:cNvSpPr txBox="1"/>
          <p:nvPr/>
        </p:nvSpPr>
        <p:spPr>
          <a:xfrm>
            <a:off x="9260481" y="1913627"/>
            <a:ext cx="145364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000000"/>
                </a:solidFill>
                <a:latin typeface="Open Sans" panose="020F0502020204030204" pitchFamily="34" charset="0"/>
              </a:rPr>
              <a:t>Organism</a:t>
            </a:r>
            <a:endParaRPr lang="en-TW" dirty="0"/>
          </a:p>
        </p:txBody>
      </p:sp>
      <p:grpSp>
        <p:nvGrpSpPr>
          <p:cNvPr id="36" name="Group 35">
            <a:extLst>
              <a:ext uri="{FF2B5EF4-FFF2-40B4-BE49-F238E27FC236}">
                <a16:creationId xmlns:a16="http://schemas.microsoft.com/office/drawing/2014/main" id="{2D77ED27-8795-C942-02CB-EDDF1A0413D0}"/>
              </a:ext>
            </a:extLst>
          </p:cNvPr>
          <p:cNvGrpSpPr/>
          <p:nvPr/>
        </p:nvGrpSpPr>
        <p:grpSpPr>
          <a:xfrm>
            <a:off x="689430" y="3230718"/>
            <a:ext cx="3259789" cy="834391"/>
            <a:chOff x="984105" y="2976742"/>
            <a:chExt cx="8998095" cy="2303194"/>
          </a:xfrm>
        </p:grpSpPr>
        <p:pic>
          <p:nvPicPr>
            <p:cNvPr id="27" name="Picture 26">
              <a:extLst>
                <a:ext uri="{FF2B5EF4-FFF2-40B4-BE49-F238E27FC236}">
                  <a16:creationId xmlns:a16="http://schemas.microsoft.com/office/drawing/2014/main" id="{F99BC4BC-6DE3-B74F-993D-B73F5A8E5FD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271588" y="3793928"/>
              <a:ext cx="8710612" cy="384571"/>
            </a:xfrm>
            <a:prstGeom prst="rect">
              <a:avLst/>
            </a:prstGeom>
          </p:spPr>
        </p:pic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B2F80E84-519B-7AD4-3FDF-510BCFC95E0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254750" y="3429000"/>
              <a:ext cx="2413000" cy="508000"/>
            </a:xfrm>
            <a:prstGeom prst="rect">
              <a:avLst/>
            </a:prstGeom>
          </p:spPr>
        </p:pic>
        <p:grpSp>
          <p:nvGrpSpPr>
            <p:cNvPr id="29" name="Group 28">
              <a:extLst>
                <a:ext uri="{FF2B5EF4-FFF2-40B4-BE49-F238E27FC236}">
                  <a16:creationId xmlns:a16="http://schemas.microsoft.com/office/drawing/2014/main" id="{8D172DFA-623E-E92B-0C0C-04F56174D669}"/>
                </a:ext>
              </a:extLst>
            </p:cNvPr>
            <p:cNvGrpSpPr/>
            <p:nvPr/>
          </p:nvGrpSpPr>
          <p:grpSpPr>
            <a:xfrm>
              <a:off x="984105" y="2976742"/>
              <a:ext cx="2451390" cy="2284517"/>
              <a:chOff x="1628775" y="2913460"/>
              <a:chExt cx="2451390" cy="2284517"/>
            </a:xfrm>
          </p:grpSpPr>
          <p:pic>
            <p:nvPicPr>
              <p:cNvPr id="30" name="Picture 29">
                <a:extLst>
                  <a:ext uri="{FF2B5EF4-FFF2-40B4-BE49-F238E27FC236}">
                    <a16:creationId xmlns:a16="http://schemas.microsoft.com/office/drawing/2014/main" id="{999539E4-2739-8748-DE3E-0469E5910C1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038348" y="2913460"/>
                <a:ext cx="2041817" cy="1265039"/>
              </a:xfrm>
              <a:prstGeom prst="rect">
                <a:avLst/>
              </a:prstGeom>
            </p:spPr>
          </p:pic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3DA5B55C-6D28-24FA-58CE-71E6ECA47AD4}"/>
                  </a:ext>
                </a:extLst>
              </p:cNvPr>
              <p:cNvSpPr txBox="1"/>
              <p:nvPr/>
            </p:nvSpPr>
            <p:spPr>
              <a:xfrm>
                <a:off x="1628775" y="4178499"/>
                <a:ext cx="509919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435652D3-DE77-07AE-4BD9-46444B7F85F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5594350" y="3448140"/>
              <a:ext cx="660400" cy="508000"/>
            </a:xfrm>
            <a:prstGeom prst="rect">
              <a:avLst/>
            </a:prstGeom>
          </p:spPr>
        </p:pic>
        <p:grpSp>
          <p:nvGrpSpPr>
            <p:cNvPr id="33" name="Group 32">
              <a:extLst>
                <a:ext uri="{FF2B5EF4-FFF2-40B4-BE49-F238E27FC236}">
                  <a16:creationId xmlns:a16="http://schemas.microsoft.com/office/drawing/2014/main" id="{5F222D42-C157-1558-485F-66593BB96B20}"/>
                </a:ext>
              </a:extLst>
            </p:cNvPr>
            <p:cNvGrpSpPr/>
            <p:nvPr/>
          </p:nvGrpSpPr>
          <p:grpSpPr>
            <a:xfrm>
              <a:off x="3943518" y="3429000"/>
              <a:ext cx="946129" cy="1850936"/>
              <a:chOff x="3943518" y="3429000"/>
              <a:chExt cx="946129" cy="1850936"/>
            </a:xfrm>
          </p:grpSpPr>
          <p:pic>
            <p:nvPicPr>
              <p:cNvPr id="34" name="Picture 33">
                <a:extLst>
                  <a:ext uri="{FF2B5EF4-FFF2-40B4-BE49-F238E27FC236}">
                    <a16:creationId xmlns:a16="http://schemas.microsoft.com/office/drawing/2014/main" id="{62CCCCCE-D22C-6014-A50D-DA082272622B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095895" y="3429000"/>
                <a:ext cx="793752" cy="508001"/>
              </a:xfrm>
              <a:prstGeom prst="rect">
                <a:avLst/>
              </a:prstGeom>
            </p:spPr>
          </p:pic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E0D8DA38-5B16-2B72-90A6-AE897068DB77}"/>
                  </a:ext>
                </a:extLst>
              </p:cNvPr>
              <p:cNvSpPr txBox="1"/>
              <p:nvPr/>
            </p:nvSpPr>
            <p:spPr>
              <a:xfrm>
                <a:off x="3943518" y="4260458"/>
                <a:ext cx="509918" cy="1019478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endParaRPr lang="en-TW" dirty="0"/>
              </a:p>
            </p:txBody>
          </p:sp>
        </p:grpSp>
      </p:grpSp>
      <p:pic>
        <p:nvPicPr>
          <p:cNvPr id="37" name="Picture 36" descr="A close-up of a structure&#10;&#10;Description automatically generated">
            <a:extLst>
              <a:ext uri="{FF2B5EF4-FFF2-40B4-BE49-F238E27FC236}">
                <a16:creationId xmlns:a16="http://schemas.microsoft.com/office/drawing/2014/main" id="{26CB1A89-58AE-E818-0B5A-7C8C3061B5C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67248" y="3992694"/>
            <a:ext cx="2391062" cy="1762694"/>
          </a:xfrm>
          <a:prstGeom prst="rect">
            <a:avLst/>
          </a:prstGeom>
        </p:spPr>
      </p:pic>
      <p:pic>
        <p:nvPicPr>
          <p:cNvPr id="2" name="Picture 2" descr="NAND Gate | How to Build Using Transistors">
            <a:extLst>
              <a:ext uri="{FF2B5EF4-FFF2-40B4-BE49-F238E27FC236}">
                <a16:creationId xmlns:a16="http://schemas.microsoft.com/office/drawing/2014/main" id="{568DA08F-CC02-DC9B-2266-583822CF3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0470" y="2526115"/>
            <a:ext cx="2462315" cy="138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E9A8CC4-178F-4653-1F31-BBC9ECDD4F7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776103" y="4027373"/>
            <a:ext cx="1113471" cy="1241246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AFDC1FC-F553-B365-0177-4D7173336FF6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978648" y="3929852"/>
            <a:ext cx="1744785" cy="1570307"/>
          </a:xfrm>
          <a:prstGeom prst="rect">
            <a:avLst/>
          </a:prstGeom>
        </p:spPr>
      </p:pic>
      <p:pic>
        <p:nvPicPr>
          <p:cNvPr id="7170" name="Picture 2" descr="PDB-101: Goodsell Gallery: JCVI-syn3A Minimal Cell">
            <a:extLst>
              <a:ext uri="{FF2B5EF4-FFF2-40B4-BE49-F238E27FC236}">
                <a16:creationId xmlns:a16="http://schemas.microsoft.com/office/drawing/2014/main" id="{D170ED67-232A-8131-E89C-540F6AEF56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9762" y="4172226"/>
            <a:ext cx="1670945" cy="11153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750722B8-99CC-C206-3929-BAD17A0DD5A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127228" y="2574083"/>
            <a:ext cx="1410326" cy="142128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6CA250C6-D112-EC4A-E2ED-66553B69EFBA}"/>
              </a:ext>
            </a:extLst>
          </p:cNvPr>
          <p:cNvSpPr/>
          <p:nvPr/>
        </p:nvSpPr>
        <p:spPr>
          <a:xfrm>
            <a:off x="313386" y="1639892"/>
            <a:ext cx="7744714" cy="4960693"/>
          </a:xfrm>
          <a:prstGeom prst="rect">
            <a:avLst/>
          </a:prstGeom>
          <a:solidFill>
            <a:srgbClr val="FFFFFF">
              <a:alpha val="66275"/>
            </a:srgbClr>
          </a:solidFill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TW" dirty="0"/>
          </a:p>
        </p:txBody>
      </p:sp>
    </p:spTree>
    <p:extLst>
      <p:ext uri="{BB962C8B-B14F-4D97-AF65-F5344CB8AC3E}">
        <p14:creationId xmlns:p14="http://schemas.microsoft.com/office/powerpoint/2010/main" val="1033115441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6150C1-FF30-42AC-B728-920CFD9016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Bottom-up vs. top-down approach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BBC3A55-4FCC-4B4D-BCF6-41CD9B73061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8749"/>
          <a:stretch/>
        </p:blipFill>
        <p:spPr>
          <a:xfrm>
            <a:off x="8124451" y="1603225"/>
            <a:ext cx="3336224" cy="452062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EE07AA-38BD-4806-834F-6F5063DD6E99}"/>
              </a:ext>
            </a:extLst>
          </p:cNvPr>
          <p:cNvSpPr txBox="1"/>
          <p:nvPr/>
        </p:nvSpPr>
        <p:spPr>
          <a:xfrm>
            <a:off x="8278358" y="6200793"/>
            <a:ext cx="333622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/>
              <a:t>Image source: medium.com, Can Xu, </a:t>
            </a:r>
            <a:r>
              <a:rPr lang="en-US" sz="1000" dirty="0" err="1"/>
              <a:t>Shuo</a:t>
            </a:r>
            <a:r>
              <a:rPr lang="en-US" sz="1000" dirty="0"/>
              <a:t> Hu, and </a:t>
            </a:r>
            <a:r>
              <a:rPr lang="en-US" sz="1000" dirty="0" err="1"/>
              <a:t>Xiaoyuan</a:t>
            </a:r>
            <a:r>
              <a:rPr lang="en-US" sz="1000" dirty="0"/>
              <a:t> Chen.  Licensed under CC BY 4.0.</a:t>
            </a:r>
            <a:endParaRPr lang="LID4096" sz="10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DA67163-432E-4B07-98AB-15C87280EEC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4411" y="2107625"/>
            <a:ext cx="6370548" cy="387772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F53857E-9F20-41CC-855A-CF6F08E65713}"/>
              </a:ext>
            </a:extLst>
          </p:cNvPr>
          <p:cNvSpPr txBox="1"/>
          <p:nvPr/>
        </p:nvSpPr>
        <p:spPr>
          <a:xfrm>
            <a:off x="1176670" y="5985350"/>
            <a:ext cx="175772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Hirschi, Chem. Rev., 2022</a:t>
            </a:r>
          </a:p>
        </p:txBody>
      </p:sp>
    </p:spTree>
    <p:extLst>
      <p:ext uri="{BB962C8B-B14F-4D97-AF65-F5344CB8AC3E}">
        <p14:creationId xmlns:p14="http://schemas.microsoft.com/office/powerpoint/2010/main" val="109276729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91C40F-2872-19CE-B5BB-802ADF63ED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5DCBE5AE-F5CC-0B05-C1DC-FAB6814C4F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99018" y="1565790"/>
            <a:ext cx="2992597" cy="3015840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05DCBCB8-C698-8EC3-B391-C3111FEEA8C9}"/>
              </a:ext>
            </a:extLst>
          </p:cNvPr>
          <p:cNvSpPr txBox="1"/>
          <p:nvPr/>
        </p:nvSpPr>
        <p:spPr>
          <a:xfrm>
            <a:off x="8373370" y="5214749"/>
            <a:ext cx="175829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  <a:effectLst/>
                <a:latin typeface="grad"/>
              </a:rPr>
              <a:t>JCVI-syn3.0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AB76031-308C-E302-59A5-7AA2675BA604}"/>
              </a:ext>
            </a:extLst>
          </p:cNvPr>
          <p:cNvSpPr txBox="1"/>
          <p:nvPr/>
        </p:nvSpPr>
        <p:spPr>
          <a:xfrm>
            <a:off x="4332222" y="5122417"/>
            <a:ext cx="2203049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Roboto" panose="020F0502020204030204" pitchFamily="34" charset="0"/>
              </a:rPr>
              <a:t>JCVI-syn1.0</a:t>
            </a:r>
          </a:p>
          <a:p>
            <a:r>
              <a:rPr lang="en-US" dirty="0">
                <a:solidFill>
                  <a:srgbClr val="000000"/>
                </a:solidFill>
                <a:latin typeface="Roboto" panose="020F0502020204030204" pitchFamily="34" charset="0"/>
              </a:rPr>
              <a:t>(synthetic genome)</a:t>
            </a:r>
            <a:endParaRPr lang="en-TW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EF618BCE-10C6-0E91-9028-63633CB2F902}"/>
              </a:ext>
            </a:extLst>
          </p:cNvPr>
          <p:cNvSpPr txBox="1"/>
          <p:nvPr/>
        </p:nvSpPr>
        <p:spPr>
          <a:xfrm>
            <a:off x="6711891" y="5652255"/>
            <a:ext cx="48917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b="0" i="0" dirty="0">
                <a:solidFill>
                  <a:srgbClr val="000000"/>
                </a:solidFill>
                <a:effectLst/>
                <a:latin typeface="Roboto" panose="02000000000000000000" pitchFamily="2" charset="0"/>
              </a:rPr>
              <a:t>473 genes</a:t>
            </a:r>
          </a:p>
          <a:p>
            <a:pPr algn="ctr"/>
            <a:r>
              <a:rPr lang="en-US" dirty="0"/>
              <a:t>smallest genome of any self-replicating organism</a:t>
            </a:r>
            <a:endParaRPr lang="en-TW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6C8BF760-1C1C-A975-78C6-DECB3BE581D6}"/>
              </a:ext>
            </a:extLst>
          </p:cNvPr>
          <p:cNvSpPr txBox="1"/>
          <p:nvPr/>
        </p:nvSpPr>
        <p:spPr>
          <a:xfrm>
            <a:off x="7037076" y="6420636"/>
            <a:ext cx="6279776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Hutchison III, Clyde A., et al. "Design and synthesis of a minimal bacterial genome."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Science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351.6280 (2016): aad6253.</a:t>
            </a:r>
            <a:endParaRPr lang="en-TW" sz="12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24D52D3-2989-2B26-7793-0FE51E0E3A71}"/>
              </a:ext>
            </a:extLst>
          </p:cNvPr>
          <p:cNvSpPr txBox="1"/>
          <p:nvPr/>
        </p:nvSpPr>
        <p:spPr>
          <a:xfrm>
            <a:off x="655736" y="5193561"/>
            <a:ext cx="281229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333333"/>
                </a:solidFill>
                <a:latin typeface="PT Serif" panose="020A0603040505020204" pitchFamily="18" charset="77"/>
              </a:rPr>
              <a:t>M</a:t>
            </a:r>
            <a:r>
              <a:rPr lang="en-US" b="0" i="0" dirty="0">
                <a:solidFill>
                  <a:srgbClr val="333333"/>
                </a:solidFill>
                <a:effectLst/>
                <a:latin typeface="PT Serif" panose="020A0603040505020204" pitchFamily="18" charset="77"/>
              </a:rPr>
              <a:t>ycoplasma mycoides</a:t>
            </a:r>
            <a:endParaRPr lang="en-TW" dirty="0"/>
          </a:p>
        </p:txBody>
      </p:sp>
      <p:pic>
        <p:nvPicPr>
          <p:cNvPr id="1026" name="Picture 2" descr="Mycoplasma mycoides JCVI-syn1.0 | synthetic bacterium | Britannica">
            <a:extLst>
              <a:ext uri="{FF2B5EF4-FFF2-40B4-BE49-F238E27FC236}">
                <a16:creationId xmlns:a16="http://schemas.microsoft.com/office/drawing/2014/main" id="{FF28D4C9-3EE0-08D7-058F-1255B07D3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537" y="2319411"/>
            <a:ext cx="2307802" cy="1873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B02FB09-DFE5-09D6-8101-CB1F83A929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1180" y="2214094"/>
            <a:ext cx="1742437" cy="22165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ight Arrow 1">
            <a:extLst>
              <a:ext uri="{FF2B5EF4-FFF2-40B4-BE49-F238E27FC236}">
                <a16:creationId xmlns:a16="http://schemas.microsoft.com/office/drawing/2014/main" id="{1792E54C-18A3-4B84-0023-373D5D136D21}"/>
              </a:ext>
            </a:extLst>
          </p:cNvPr>
          <p:cNvSpPr/>
          <p:nvPr/>
        </p:nvSpPr>
        <p:spPr>
          <a:xfrm>
            <a:off x="3425562" y="3129999"/>
            <a:ext cx="501805" cy="38471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3" name="Right Arrow 2">
            <a:extLst>
              <a:ext uri="{FF2B5EF4-FFF2-40B4-BE49-F238E27FC236}">
                <a16:creationId xmlns:a16="http://schemas.microsoft.com/office/drawing/2014/main" id="{93057D8B-9BFF-A2FD-F3A0-968C32BC6413}"/>
              </a:ext>
            </a:extLst>
          </p:cNvPr>
          <p:cNvSpPr/>
          <p:nvPr/>
        </p:nvSpPr>
        <p:spPr>
          <a:xfrm>
            <a:off x="6535271" y="3129998"/>
            <a:ext cx="501805" cy="384717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8A601B-61A3-D994-226F-89C068E85453}"/>
              </a:ext>
            </a:extLst>
          </p:cNvPr>
          <p:cNvSpPr txBox="1"/>
          <p:nvPr/>
        </p:nvSpPr>
        <p:spPr>
          <a:xfrm>
            <a:off x="4925520" y="4701444"/>
            <a:ext cx="11704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TW" b="1" i="0" cap="all" dirty="0">
                <a:solidFill>
                  <a:srgbClr val="262626"/>
                </a:solidFill>
                <a:effectLst/>
                <a:latin typeface="roboto" panose="02000000000000000000" pitchFamily="2" charset="0"/>
              </a:rPr>
              <a:t>2010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61A4B2-7A8C-EBFF-5715-6D5E5C080886}"/>
              </a:ext>
            </a:extLst>
          </p:cNvPr>
          <p:cNvSpPr txBox="1"/>
          <p:nvPr/>
        </p:nvSpPr>
        <p:spPr>
          <a:xfrm>
            <a:off x="1233197" y="5652255"/>
            <a:ext cx="14413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TW" dirty="0"/>
              <a:t>~1000 genes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4B6D590-D918-7B25-A8F4-2A5C12C15407}"/>
              </a:ext>
            </a:extLst>
          </p:cNvPr>
          <p:cNvSpPr txBox="1"/>
          <p:nvPr/>
        </p:nvSpPr>
        <p:spPr>
          <a:xfrm>
            <a:off x="8810868" y="4765802"/>
            <a:ext cx="117048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/>
            <a:r>
              <a:rPr lang="en-TW" b="1" i="0" cap="all" dirty="0">
                <a:solidFill>
                  <a:srgbClr val="262626"/>
                </a:solidFill>
                <a:effectLst/>
                <a:latin typeface="roboto" panose="02000000000000000000" pitchFamily="2" charset="0"/>
              </a:rPr>
              <a:t>2016</a:t>
            </a:r>
          </a:p>
        </p:txBody>
      </p:sp>
      <p:sp>
        <p:nvSpPr>
          <p:cNvPr id="18" name="Title 1">
            <a:extLst>
              <a:ext uri="{FF2B5EF4-FFF2-40B4-BE49-F238E27FC236}">
                <a16:creationId xmlns:a16="http://schemas.microsoft.com/office/drawing/2014/main" id="{0B05546A-A2DF-4F6B-BABD-D9757D7B8B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</p:spPr>
        <p:txBody>
          <a:bodyPr/>
          <a:lstStyle/>
          <a:p>
            <a:r>
              <a:rPr lang="en-US" dirty="0"/>
              <a:t>Minimal synthetic bacterial cell</a:t>
            </a:r>
          </a:p>
        </p:txBody>
      </p:sp>
    </p:spTree>
    <p:extLst>
      <p:ext uri="{BB962C8B-B14F-4D97-AF65-F5344CB8AC3E}">
        <p14:creationId xmlns:p14="http://schemas.microsoft.com/office/powerpoint/2010/main" val="16874100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BBAAF4-5582-3063-F51E-49FCE54511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365125"/>
            <a:ext cx="10759633" cy="1325563"/>
          </a:xfrm>
        </p:spPr>
        <p:txBody>
          <a:bodyPr/>
          <a:lstStyle/>
          <a:p>
            <a:r>
              <a:rPr lang="en-TW" dirty="0"/>
              <a:t>Can we build a cell from bottom-up approach?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CABFEA3-7870-256E-20FA-BBE051C247BD}"/>
              </a:ext>
            </a:extLst>
          </p:cNvPr>
          <p:cNvSpPr txBox="1"/>
          <p:nvPr/>
        </p:nvSpPr>
        <p:spPr>
          <a:xfrm>
            <a:off x="2933507" y="1690688"/>
            <a:ext cx="6619120" cy="31700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sz="20000" b="1" dirty="0"/>
              <a:t>PURE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1BFA2C7-DAA7-DD78-6A40-B7F2B9A6FE29}"/>
              </a:ext>
            </a:extLst>
          </p:cNvPr>
          <p:cNvSpPr txBox="1"/>
          <p:nvPr/>
        </p:nvSpPr>
        <p:spPr>
          <a:xfrm>
            <a:off x="3103859" y="4399122"/>
            <a:ext cx="615463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i="0" dirty="0">
                <a:solidFill>
                  <a:srgbClr val="212121"/>
                </a:solidFill>
                <a:effectLst/>
                <a:latin typeface="system-ui"/>
              </a:rPr>
              <a:t>Protein synthesis Using Recombinant Elements</a:t>
            </a:r>
            <a:endParaRPr lang="en-TW" sz="2400" b="1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91FCDE6-B395-3434-5594-C18A5822D4D4}"/>
              </a:ext>
            </a:extLst>
          </p:cNvPr>
          <p:cNvSpPr txBox="1"/>
          <p:nvPr/>
        </p:nvSpPr>
        <p:spPr>
          <a:xfrm>
            <a:off x="2840902" y="5658653"/>
            <a:ext cx="668054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sz="3600" b="1" dirty="0"/>
              <a:t>Proteins the can make proteins</a:t>
            </a:r>
          </a:p>
        </p:txBody>
      </p:sp>
    </p:spTree>
    <p:extLst>
      <p:ext uri="{BB962C8B-B14F-4D97-AF65-F5344CB8AC3E}">
        <p14:creationId xmlns:p14="http://schemas.microsoft.com/office/powerpoint/2010/main" val="17329670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3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F398E6F-EB8E-E449-2F63-14217DE967C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5314DF38-63D7-372D-371D-EE2E4CEB874A}"/>
              </a:ext>
            </a:extLst>
          </p:cNvPr>
          <p:cNvGrpSpPr/>
          <p:nvPr/>
        </p:nvGrpSpPr>
        <p:grpSpPr>
          <a:xfrm>
            <a:off x="5882965" y="297724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20DB152D-EBE0-DE4F-3E2A-06CC9CA4B5EF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0FEA902-9392-D8E8-F665-3497BDCA44F1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CD3C4122-C339-9514-D435-30FA3829EA28}"/>
              </a:ext>
            </a:extLst>
          </p:cNvPr>
          <p:cNvGrpSpPr/>
          <p:nvPr/>
        </p:nvGrpSpPr>
        <p:grpSpPr>
          <a:xfrm>
            <a:off x="2036440" y="2235199"/>
            <a:ext cx="1418900" cy="2387600"/>
            <a:chOff x="2036440" y="2235199"/>
            <a:chExt cx="1418900" cy="238760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F4B027AE-E8D3-E6B2-B773-63E0C303E2FB}"/>
                </a:ext>
              </a:extLst>
            </p:cNvPr>
            <p:cNvSpPr/>
            <p:nvPr/>
          </p:nvSpPr>
          <p:spPr>
            <a:xfrm>
              <a:off x="2036440" y="2977243"/>
              <a:ext cx="1128045" cy="9035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4ED0B889-57F4-6137-2FDF-D9D054DD53C1}"/>
                </a:ext>
              </a:extLst>
            </p:cNvPr>
            <p:cNvSpPr txBox="1">
              <a:spLocks/>
            </p:cNvSpPr>
            <p:nvPr/>
          </p:nvSpPr>
          <p:spPr>
            <a:xfrm>
              <a:off x="2137343" y="2235199"/>
              <a:ext cx="1317997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Lab</a:t>
              </a:r>
              <a:endParaRPr lang="en-TW" sz="3600" dirty="0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3FEF4BF7-E50D-676D-B4F9-C2B5149C84AF}"/>
              </a:ext>
            </a:extLst>
          </p:cNvPr>
          <p:cNvSpPr txBox="1">
            <a:spLocks/>
          </p:cNvSpPr>
          <p:nvPr/>
        </p:nvSpPr>
        <p:spPr>
          <a:xfrm>
            <a:off x="3142918" y="3009772"/>
            <a:ext cx="823667" cy="8384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600" dirty="0"/>
              <a:t>on</a:t>
            </a:r>
            <a:endParaRPr lang="en-TW" sz="36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E260A4A7-9577-4A8A-29A0-BA3FBEB2827D}"/>
              </a:ext>
            </a:extLst>
          </p:cNvPr>
          <p:cNvGrpSpPr/>
          <p:nvPr/>
        </p:nvGrpSpPr>
        <p:grpSpPr>
          <a:xfrm>
            <a:off x="3793822" y="2235199"/>
            <a:ext cx="1982626" cy="2387600"/>
            <a:chOff x="948583" y="-177687"/>
            <a:chExt cx="1982626" cy="238760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53CCBD4E-FBDC-5B55-AFE6-19E28D2CD3CA}"/>
                </a:ext>
              </a:extLst>
            </p:cNvPr>
            <p:cNvSpPr/>
            <p:nvPr/>
          </p:nvSpPr>
          <p:spPr>
            <a:xfrm>
              <a:off x="948583" y="564357"/>
              <a:ext cx="1982625" cy="90351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itle 1">
              <a:extLst>
                <a:ext uri="{FF2B5EF4-FFF2-40B4-BE49-F238E27FC236}">
                  <a16:creationId xmlns:a16="http://schemas.microsoft.com/office/drawing/2014/main" id="{2DA02169-2309-2BFE-2F91-0825A7EB57ED}"/>
                </a:ext>
              </a:extLst>
            </p:cNvPr>
            <p:cNvSpPr txBox="1">
              <a:spLocks/>
            </p:cNvSpPr>
            <p:nvPr/>
          </p:nvSpPr>
          <p:spPr>
            <a:xfrm>
              <a:off x="1021011" y="-177687"/>
              <a:ext cx="1910198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Cell-free</a:t>
              </a:r>
              <a:endParaRPr lang="en-TW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98511272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622A04-6D3E-EA0A-DE32-09AB0DB44B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4386" y="1839171"/>
            <a:ext cx="7289331" cy="4351338"/>
          </a:xfrm>
        </p:spPr>
        <p:txBody>
          <a:bodyPr>
            <a:normAutofit fontScale="92500" lnSpcReduction="10000"/>
          </a:bodyPr>
          <a:lstStyle/>
          <a:p>
            <a:r>
              <a:rPr lang="en-US" dirty="0"/>
              <a:t>Also referred to as: </a:t>
            </a:r>
          </a:p>
          <a:p>
            <a:pPr lvl="1"/>
            <a:r>
              <a:rPr lang="en-US" dirty="0"/>
              <a:t>Cell-free gene expression (CFE) </a:t>
            </a:r>
          </a:p>
          <a:p>
            <a:pPr lvl="1"/>
            <a:r>
              <a:rPr lang="en-US" i="1" dirty="0"/>
              <a:t>In vitro</a:t>
            </a:r>
            <a:r>
              <a:rPr lang="en-US" dirty="0"/>
              <a:t> transcription and translation (IVTT or TX-TL)</a:t>
            </a:r>
          </a:p>
          <a:p>
            <a:endParaRPr lang="en-US" dirty="0"/>
          </a:p>
          <a:p>
            <a:r>
              <a:rPr lang="en-TW" dirty="0"/>
              <a:t>Synthesis protein without living cells</a:t>
            </a:r>
          </a:p>
          <a:p>
            <a:r>
              <a:rPr lang="de-DE" dirty="0"/>
              <a:t>Take the cellular transcription/translation out of the cell</a:t>
            </a:r>
          </a:p>
          <a:p>
            <a:endParaRPr lang="de-DE" dirty="0"/>
          </a:p>
          <a:p>
            <a:r>
              <a:rPr lang="en-US" dirty="0"/>
              <a:t>PURE</a:t>
            </a:r>
          </a:p>
          <a:p>
            <a:pPr lvl="1"/>
            <a:r>
              <a:rPr lang="en-US" dirty="0"/>
              <a:t>A reconstituted cell-free transcription-translation platform</a:t>
            </a:r>
          </a:p>
          <a:p>
            <a:pPr marL="0" indent="0">
              <a:buNone/>
            </a:pPr>
            <a:endParaRPr lang="en-US" dirty="0"/>
          </a:p>
          <a:p>
            <a:endParaRPr lang="en-TW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FA00F298-D238-586E-9499-91E3263621A4}"/>
              </a:ext>
            </a:extLst>
          </p:cNvPr>
          <p:cNvGrpSpPr/>
          <p:nvPr/>
        </p:nvGrpSpPr>
        <p:grpSpPr>
          <a:xfrm>
            <a:off x="948583" y="-177687"/>
            <a:ext cx="1982626" cy="2387600"/>
            <a:chOff x="948583" y="-177687"/>
            <a:chExt cx="1982626" cy="2387600"/>
          </a:xfrm>
        </p:grpSpPr>
        <p:sp>
          <p:nvSpPr>
            <p:cNvPr id="4" name="Rounded Rectangle 3">
              <a:extLst>
                <a:ext uri="{FF2B5EF4-FFF2-40B4-BE49-F238E27FC236}">
                  <a16:creationId xmlns:a16="http://schemas.microsoft.com/office/drawing/2014/main" id="{84E3DBCE-5098-4CE7-851E-ACFA6F348017}"/>
                </a:ext>
              </a:extLst>
            </p:cNvPr>
            <p:cNvSpPr/>
            <p:nvPr/>
          </p:nvSpPr>
          <p:spPr>
            <a:xfrm>
              <a:off x="948583" y="564357"/>
              <a:ext cx="1982625" cy="90351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5" name="Title 1">
              <a:extLst>
                <a:ext uri="{FF2B5EF4-FFF2-40B4-BE49-F238E27FC236}">
                  <a16:creationId xmlns:a16="http://schemas.microsoft.com/office/drawing/2014/main" id="{2E81FE8A-1C14-E421-9FB9-2128A0E4C843}"/>
                </a:ext>
              </a:extLst>
            </p:cNvPr>
            <p:cNvSpPr txBox="1">
              <a:spLocks/>
            </p:cNvSpPr>
            <p:nvPr/>
          </p:nvSpPr>
          <p:spPr>
            <a:xfrm>
              <a:off x="1021011" y="-177687"/>
              <a:ext cx="1910198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Cell-free</a:t>
              </a:r>
              <a:endParaRPr lang="en-TW" sz="3600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5FE8B262-6DED-B89C-CB37-8C73E6D3922F}"/>
              </a:ext>
            </a:extLst>
          </p:cNvPr>
          <p:cNvSpPr txBox="1"/>
          <p:nvPr/>
        </p:nvSpPr>
        <p:spPr>
          <a:xfrm>
            <a:off x="3114019" y="769586"/>
            <a:ext cx="41980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TW" sz="3200" dirty="0"/>
              <a:t>Protein Synthesis</a:t>
            </a:r>
            <a:r>
              <a:rPr lang="en-US" sz="3200" dirty="0"/>
              <a:t> (CFPS)</a:t>
            </a:r>
          </a:p>
        </p:txBody>
      </p:sp>
      <p:pic>
        <p:nvPicPr>
          <p:cNvPr id="9" name="Grafik 7">
            <a:extLst>
              <a:ext uri="{FF2B5EF4-FFF2-40B4-BE49-F238E27FC236}">
                <a16:creationId xmlns:a16="http://schemas.microsoft.com/office/drawing/2014/main" id="{1337BB85-E57D-D86F-6727-C7C55C1E09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7769769" y="2267116"/>
            <a:ext cx="4037845" cy="3495447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F3941EBE-956A-4984-9E03-E1551D132DE2}"/>
              </a:ext>
            </a:extLst>
          </p:cNvPr>
          <p:cNvSpPr/>
          <p:nvPr/>
        </p:nvSpPr>
        <p:spPr>
          <a:xfrm>
            <a:off x="7673717" y="4014839"/>
            <a:ext cx="4247349" cy="18915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B575B6F5-53DA-4E0E-B1A7-6770A980B647}"/>
              </a:ext>
            </a:extLst>
          </p:cNvPr>
          <p:cNvSpPr/>
          <p:nvPr/>
        </p:nvSpPr>
        <p:spPr>
          <a:xfrm>
            <a:off x="7665016" y="2123332"/>
            <a:ext cx="4247349" cy="189150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/>
          </a:p>
        </p:txBody>
      </p:sp>
    </p:spTree>
    <p:extLst>
      <p:ext uri="{BB962C8B-B14F-4D97-AF65-F5344CB8AC3E}">
        <p14:creationId xmlns:p14="http://schemas.microsoft.com/office/powerpoint/2010/main" val="496972782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C3311-74A5-401B-B48F-840408095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Lysate </a:t>
            </a:r>
            <a:r>
              <a:rPr lang="de-DE" dirty="0" err="1"/>
              <a:t>vs</a:t>
            </a:r>
            <a:r>
              <a:rPr lang="de-DE" dirty="0"/>
              <a:t> PURE</a:t>
            </a:r>
            <a:endParaRPr lang="en-CH" dirty="0"/>
          </a:p>
        </p:txBody>
      </p:sp>
      <p:pic>
        <p:nvPicPr>
          <p:cNvPr id="7" name="Grafik 12" descr="Ein Bild, das Karte enthält.&#10;&#10;Automatisch generierte Beschreibung">
            <a:extLst>
              <a:ext uri="{FF2B5EF4-FFF2-40B4-BE49-F238E27FC236}">
                <a16:creationId xmlns:a16="http://schemas.microsoft.com/office/drawing/2014/main" id="{E66192DB-00EA-4337-B3B3-3C1123A9FF9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9788" y="2075408"/>
            <a:ext cx="10356493" cy="3458756"/>
          </a:xfrm>
          <a:prstGeom prst="rect">
            <a:avLst/>
          </a:prstGeom>
        </p:spPr>
      </p:pic>
      <p:sp>
        <p:nvSpPr>
          <p:cNvPr id="8" name="Textfeld 13">
            <a:extLst>
              <a:ext uri="{FF2B5EF4-FFF2-40B4-BE49-F238E27FC236}">
                <a16:creationId xmlns:a16="http://schemas.microsoft.com/office/drawing/2014/main" id="{68169299-459E-49AB-B3D0-711902CD2E5C}"/>
              </a:ext>
            </a:extLst>
          </p:cNvPr>
          <p:cNvSpPr txBox="1"/>
          <p:nvPr/>
        </p:nvSpPr>
        <p:spPr>
          <a:xfrm>
            <a:off x="839788" y="5584466"/>
            <a:ext cx="5982789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i="1" dirty="0" err="1"/>
              <a:t>adapted</a:t>
            </a:r>
            <a:r>
              <a:rPr lang="de-DE" sz="1000" i="1" dirty="0"/>
              <a:t> </a:t>
            </a:r>
            <a:r>
              <a:rPr lang="de-DE" sz="1000" i="1" dirty="0" err="1"/>
              <a:t>from</a:t>
            </a:r>
            <a:r>
              <a:rPr lang="de-DE" sz="1000" i="1" dirty="0"/>
              <a:t>: </a:t>
            </a:r>
            <a:r>
              <a:rPr lang="de-DE" sz="1000" i="1" dirty="0" err="1"/>
              <a:t>Laohakunakorn</a:t>
            </a:r>
            <a:r>
              <a:rPr lang="de-DE" sz="1000" i="1" dirty="0"/>
              <a:t> et al., </a:t>
            </a:r>
            <a:r>
              <a:rPr lang="en-US" sz="1000" i="1" dirty="0"/>
              <a:t>Frontiers in Bioengineering and Biotechnology, 2020</a:t>
            </a:r>
            <a:endParaRPr lang="de-DE" sz="1000" i="1" dirty="0"/>
          </a:p>
        </p:txBody>
      </p:sp>
      <p:sp>
        <p:nvSpPr>
          <p:cNvPr id="9" name="Textfeld 2">
            <a:extLst>
              <a:ext uri="{FF2B5EF4-FFF2-40B4-BE49-F238E27FC236}">
                <a16:creationId xmlns:a16="http://schemas.microsoft.com/office/drawing/2014/main" id="{12BEC282-9E55-4336-8EA8-8D5920096958}"/>
              </a:ext>
            </a:extLst>
          </p:cNvPr>
          <p:cNvSpPr txBox="1"/>
          <p:nvPr/>
        </p:nvSpPr>
        <p:spPr>
          <a:xfrm>
            <a:off x="7362213" y="1578830"/>
            <a:ext cx="30229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/>
              <a:t>PURE</a:t>
            </a:r>
          </a:p>
        </p:txBody>
      </p:sp>
      <p:sp>
        <p:nvSpPr>
          <p:cNvPr id="10" name="Textfeld 7">
            <a:extLst>
              <a:ext uri="{FF2B5EF4-FFF2-40B4-BE49-F238E27FC236}">
                <a16:creationId xmlns:a16="http://schemas.microsoft.com/office/drawing/2014/main" id="{A2F52F90-51D7-4556-ACC8-09300E345A52}"/>
              </a:ext>
            </a:extLst>
          </p:cNvPr>
          <p:cNvSpPr txBox="1"/>
          <p:nvPr/>
        </p:nvSpPr>
        <p:spPr>
          <a:xfrm>
            <a:off x="2155581" y="1578830"/>
            <a:ext cx="13773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2000" b="1" dirty="0"/>
              <a:t>Lysate</a:t>
            </a:r>
          </a:p>
        </p:txBody>
      </p:sp>
    </p:spTree>
    <p:extLst>
      <p:ext uri="{BB962C8B-B14F-4D97-AF65-F5344CB8AC3E}">
        <p14:creationId xmlns:p14="http://schemas.microsoft.com/office/powerpoint/2010/main" val="293096546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8C3311-74A5-401B-B48F-8404080957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/>
              <a:t>Lysate vs. PURE</a:t>
            </a:r>
            <a:endParaRPr lang="en-CH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4C3EE29-D654-4FD1-8977-0EFA7AF6CF3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DE" dirty="0"/>
              <a:t>Lysate</a:t>
            </a:r>
            <a:endParaRPr lang="en-CH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BFC328E-775A-4F13-B727-6A2A97C95FB4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de-DE" sz="2000" dirty="0"/>
              <a:t>High </a:t>
            </a:r>
            <a:r>
              <a:rPr lang="de-DE" sz="2000" dirty="0" err="1"/>
              <a:t>yield</a:t>
            </a:r>
            <a:endParaRPr lang="de-DE" sz="2000" dirty="0"/>
          </a:p>
          <a:p>
            <a:r>
              <a:rPr lang="en-US" sz="2000" dirty="0"/>
              <a:t>Cost-effective</a:t>
            </a:r>
            <a:r>
              <a:rPr lang="de-DE" sz="2000" dirty="0"/>
              <a:t> </a:t>
            </a:r>
          </a:p>
          <a:p>
            <a:r>
              <a:rPr lang="de-DE" sz="2000" dirty="0"/>
              <a:t>Quick </a:t>
            </a:r>
            <a:r>
              <a:rPr lang="de-DE" sz="2000" dirty="0" err="1"/>
              <a:t>setup</a:t>
            </a:r>
            <a:endParaRPr lang="de-DE" sz="2000" dirty="0"/>
          </a:p>
          <a:p>
            <a:r>
              <a:rPr lang="de-DE" sz="2000" dirty="0"/>
              <a:t>Many different </a:t>
            </a:r>
            <a:r>
              <a:rPr lang="de-DE" sz="2000" dirty="0" err="1"/>
              <a:t>systems</a:t>
            </a:r>
            <a:r>
              <a:rPr lang="de-DE" sz="2000" dirty="0"/>
              <a:t> </a:t>
            </a:r>
            <a:r>
              <a:rPr lang="de-DE" sz="2000" dirty="0" err="1"/>
              <a:t>available</a:t>
            </a:r>
            <a:endParaRPr lang="de-DE" sz="2000" dirty="0"/>
          </a:p>
          <a:p>
            <a:r>
              <a:rPr lang="en-US" sz="2000" dirty="0"/>
              <a:t>Post-translational modifications (eukaryotic lysates)</a:t>
            </a:r>
          </a:p>
          <a:p>
            <a:r>
              <a:rPr lang="en-US" sz="2000" dirty="0"/>
              <a:t>Scalable</a:t>
            </a:r>
            <a:endParaRPr lang="de-DE" sz="2000" dirty="0"/>
          </a:p>
          <a:p>
            <a:endParaRPr lang="de-DE" sz="2000" dirty="0"/>
          </a:p>
          <a:p>
            <a:pPr marL="0" indent="0">
              <a:buNone/>
            </a:pPr>
            <a:r>
              <a:rPr lang="de-DE" sz="2000" dirty="0">
                <a:sym typeface="Wingdings" panose="05000000000000000000" pitchFamily="2" charset="2"/>
              </a:rPr>
              <a:t> Black box</a:t>
            </a:r>
            <a:endParaRPr lang="en-CH" sz="20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CADAFC6-29B9-4760-AC84-F8C69F43BBE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de-DE" dirty="0"/>
              <a:t>PURE</a:t>
            </a:r>
            <a:endParaRPr lang="en-CH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C07881A-21F4-4D80-8FB9-DAD806C5F71B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>
            <a:normAutofit lnSpcReduction="10000"/>
          </a:bodyPr>
          <a:lstStyle/>
          <a:p>
            <a:r>
              <a:rPr lang="de-DE" sz="2000" dirty="0" err="1"/>
              <a:t>Only</a:t>
            </a:r>
            <a:r>
              <a:rPr lang="de-DE" sz="2000" dirty="0"/>
              <a:t> </a:t>
            </a:r>
            <a:r>
              <a:rPr lang="de-DE" sz="2000" i="1" dirty="0"/>
              <a:t>E. coli-</a:t>
            </a:r>
            <a:r>
              <a:rPr lang="de-DE" sz="2000" dirty="0" err="1"/>
              <a:t>based</a:t>
            </a:r>
            <a:endParaRPr lang="de-DE" sz="2000" dirty="0"/>
          </a:p>
          <a:p>
            <a:r>
              <a:rPr lang="de-DE" sz="2000" dirty="0"/>
              <a:t>Low </a:t>
            </a:r>
            <a:r>
              <a:rPr lang="de-DE" sz="2000" dirty="0" err="1"/>
              <a:t>background</a:t>
            </a:r>
            <a:r>
              <a:rPr lang="de-DE" sz="2000" dirty="0"/>
              <a:t> </a:t>
            </a:r>
            <a:r>
              <a:rPr lang="de-DE" sz="2000" dirty="0" err="1"/>
              <a:t>activity</a:t>
            </a:r>
            <a:r>
              <a:rPr lang="de-DE" sz="2000" dirty="0"/>
              <a:t> (</a:t>
            </a:r>
            <a:r>
              <a:rPr lang="en-US" sz="2000" dirty="0"/>
              <a:t>endogenous nucleases or proteases</a:t>
            </a:r>
            <a:r>
              <a:rPr lang="de-DE" sz="2000" dirty="0"/>
              <a:t>)</a:t>
            </a:r>
          </a:p>
          <a:p>
            <a:r>
              <a:rPr lang="en-US" sz="2000" dirty="0"/>
              <a:t>Minimal cross-reactions (less interference from host proteins or metabolic pathways)</a:t>
            </a:r>
            <a:endParaRPr lang="de-DE" sz="2000" dirty="0"/>
          </a:p>
          <a:p>
            <a:r>
              <a:rPr lang="en-US" sz="2100" dirty="0"/>
              <a:t>Ideal for synthetic biology</a:t>
            </a:r>
          </a:p>
          <a:p>
            <a:r>
              <a:rPr lang="de-DE" sz="2000" dirty="0"/>
              <a:t>Customizability</a:t>
            </a:r>
          </a:p>
          <a:p>
            <a:r>
              <a:rPr lang="de-DE" sz="2000" dirty="0"/>
              <a:t>Well-</a:t>
            </a:r>
            <a:r>
              <a:rPr lang="de-DE" sz="2000" dirty="0" err="1"/>
              <a:t>defined</a:t>
            </a:r>
            <a:r>
              <a:rPr lang="de-DE" sz="2000" dirty="0"/>
              <a:t> and </a:t>
            </a:r>
            <a:r>
              <a:rPr lang="de-DE" sz="2000" dirty="0" err="1"/>
              <a:t>comparably</a:t>
            </a:r>
            <a:r>
              <a:rPr lang="de-DE" sz="2000" dirty="0"/>
              <a:t> </a:t>
            </a:r>
            <a:r>
              <a:rPr lang="de-DE" sz="2000" dirty="0" err="1"/>
              <a:t>well</a:t>
            </a:r>
            <a:r>
              <a:rPr lang="de-DE" sz="2000" dirty="0"/>
              <a:t> </a:t>
            </a:r>
            <a:r>
              <a:rPr lang="de-DE" sz="2000" dirty="0" err="1"/>
              <a:t>understood</a:t>
            </a:r>
            <a:endParaRPr lang="de-DE" sz="2000" dirty="0"/>
          </a:p>
          <a:p>
            <a:pPr marL="0" indent="0">
              <a:buNone/>
            </a:pPr>
            <a:endParaRPr lang="de-DE" sz="2000" dirty="0"/>
          </a:p>
          <a:p>
            <a:pPr marL="0" indent="0">
              <a:buNone/>
            </a:pPr>
            <a:r>
              <a:rPr lang="de-DE" sz="2000" dirty="0">
                <a:sym typeface="Wingdings" panose="05000000000000000000" pitchFamily="2" charset="2"/>
              </a:rPr>
              <a:t> </a:t>
            </a:r>
            <a:r>
              <a:rPr lang="de-DE" sz="2000" dirty="0" err="1">
                <a:sym typeface="Wingdings" panose="05000000000000000000" pitchFamily="2" charset="2"/>
              </a:rPr>
              <a:t>Less</a:t>
            </a:r>
            <a:r>
              <a:rPr lang="de-DE" sz="2000" dirty="0">
                <a:sym typeface="Wingdings" panose="05000000000000000000" pitchFamily="2" charset="2"/>
              </a:rPr>
              <a:t> of a </a:t>
            </a:r>
            <a:r>
              <a:rPr lang="de-DE" sz="2000" dirty="0" err="1">
                <a:sym typeface="Wingdings" panose="05000000000000000000" pitchFamily="2" charset="2"/>
              </a:rPr>
              <a:t>black</a:t>
            </a:r>
            <a:r>
              <a:rPr lang="de-DE" sz="2000" dirty="0">
                <a:sym typeface="Wingdings" panose="05000000000000000000" pitchFamily="2" charset="2"/>
              </a:rPr>
              <a:t> box</a:t>
            </a:r>
            <a:endParaRPr lang="de-DE" sz="2000" dirty="0"/>
          </a:p>
        </p:txBody>
      </p:sp>
    </p:spTree>
    <p:extLst>
      <p:ext uri="{BB962C8B-B14F-4D97-AF65-F5344CB8AC3E}">
        <p14:creationId xmlns:p14="http://schemas.microsoft.com/office/powerpoint/2010/main" val="986312728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AE18127C-733B-CADB-87B9-C6CDEDB6BF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48932" y="0"/>
            <a:ext cx="7284634" cy="673485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8BC5EAC2-BD0E-BE31-E15D-9472945F7CA1}"/>
              </a:ext>
            </a:extLst>
          </p:cNvPr>
          <p:cNvSpPr txBox="1"/>
          <p:nvPr/>
        </p:nvSpPr>
        <p:spPr>
          <a:xfrm>
            <a:off x="5572880" y="493931"/>
            <a:ext cx="661912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Non-ribosomal</a:t>
            </a:r>
            <a:r>
              <a:rPr lang="en-TW" sz="3200" b="1" dirty="0"/>
              <a:t> proteins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16E5AD1-B955-C34D-455A-72D9888114B3}"/>
              </a:ext>
            </a:extLst>
          </p:cNvPr>
          <p:cNvSpPr txBox="1"/>
          <p:nvPr/>
        </p:nvSpPr>
        <p:spPr>
          <a:xfrm>
            <a:off x="2762250" y="6457851"/>
            <a:ext cx="900836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Shimizu, Yoshihiro, et al. "Cell-free translation reconstituted with purified components." </a:t>
            </a:r>
            <a:r>
              <a:rPr lang="en-US" sz="1200" b="0" i="1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Nature biotechnology</a:t>
            </a:r>
            <a:r>
              <a:rPr lang="en-US" sz="12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19.8 (2001): 751-755</a:t>
            </a:r>
            <a:endParaRPr lang="en-TW" sz="1200" dirty="0"/>
          </a:p>
        </p:txBody>
      </p:sp>
      <p:sp>
        <p:nvSpPr>
          <p:cNvPr id="10" name="Rectangle 2">
            <a:extLst>
              <a:ext uri="{FF2B5EF4-FFF2-40B4-BE49-F238E27FC236}">
                <a16:creationId xmlns:a16="http://schemas.microsoft.com/office/drawing/2014/main" id="{A5FFB8CA-592B-E44B-B14D-B1B9D41EA47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0025" y="2157413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br>
              <a:rPr kumimoji="0" lang="en-TW" altLang="en-TW" sz="1800" b="0" i="0" u="none" strike="noStrike" cap="none" normalizeH="0" baseline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endParaRPr kumimoji="0" lang="en-TW" altLang="en-TW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5322AB5C-D119-49B5-B85B-FFD1A5E3AA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dirty="0"/>
              <a:t>PURE</a:t>
            </a:r>
            <a:endParaRPr lang="en-CH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BB42A12-34A7-4143-8092-6330621BA4F0}"/>
              </a:ext>
            </a:extLst>
          </p:cNvPr>
          <p:cNvSpPr txBox="1"/>
          <p:nvPr/>
        </p:nvSpPr>
        <p:spPr>
          <a:xfrm>
            <a:off x="701118" y="1860809"/>
            <a:ext cx="3234732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36 non-ribosomal proteins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Ribosomes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tRNAs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/>
              <a:t>Small molecules</a:t>
            </a:r>
          </a:p>
          <a:p>
            <a:endParaRPr lang="en-US" sz="2000" dirty="0"/>
          </a:p>
        </p:txBody>
      </p:sp>
    </p:spTree>
    <p:extLst>
      <p:ext uri="{BB962C8B-B14F-4D97-AF65-F5344CB8AC3E}">
        <p14:creationId xmlns:p14="http://schemas.microsoft.com/office/powerpoint/2010/main" val="2685015920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01CCB52-471F-4775-BD39-318DD31BFD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0356" y="1806150"/>
            <a:ext cx="6951288" cy="402973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EA57D2B-C55C-4894-92C9-70D01D6D8CB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64023" y="2009402"/>
            <a:ext cx="2670043" cy="1116501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C8F59B9B-0795-42F4-8310-2243AB92128E}"/>
              </a:ext>
            </a:extLst>
          </p:cNvPr>
          <p:cNvGrpSpPr/>
          <p:nvPr/>
        </p:nvGrpSpPr>
        <p:grpSpPr>
          <a:xfrm>
            <a:off x="4823034" y="1933410"/>
            <a:ext cx="3718899" cy="1977375"/>
            <a:chOff x="2327087" y="1977886"/>
            <a:chExt cx="2789174" cy="1483031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29CDC240-03AE-4A19-929B-8A11DBBDBD9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/>
            <a:srcRect t="8973"/>
            <a:stretch/>
          </p:blipFill>
          <p:spPr>
            <a:xfrm>
              <a:off x="2327087" y="1977886"/>
              <a:ext cx="2789174" cy="1409575"/>
            </a:xfrm>
            <a:prstGeom prst="rect">
              <a:avLst/>
            </a:prstGeom>
          </p:spPr>
        </p:pic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4B6FCD53-DC46-436A-9649-343AA076C13D}"/>
                </a:ext>
              </a:extLst>
            </p:cNvPr>
            <p:cNvSpPr/>
            <p:nvPr/>
          </p:nvSpPr>
          <p:spPr>
            <a:xfrm>
              <a:off x="3538330" y="3304761"/>
              <a:ext cx="183344" cy="1341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sz="2400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34758624-0574-41F2-AA20-3F0612AE7D4F}"/>
                </a:ext>
              </a:extLst>
            </p:cNvPr>
            <p:cNvSpPr/>
            <p:nvPr/>
          </p:nvSpPr>
          <p:spPr>
            <a:xfrm>
              <a:off x="4235623" y="3326739"/>
              <a:ext cx="183344" cy="13417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sz="2400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6CF6DC73-461E-4CD2-A99A-2925BAABE94D}"/>
              </a:ext>
            </a:extLst>
          </p:cNvPr>
          <p:cNvSpPr/>
          <p:nvPr/>
        </p:nvSpPr>
        <p:spPr>
          <a:xfrm>
            <a:off x="4968052" y="2725229"/>
            <a:ext cx="640723" cy="104163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240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917E927D-A80D-4FAE-ADA4-695427B2676C}"/>
              </a:ext>
            </a:extLst>
          </p:cNvPr>
          <p:cNvSpPr/>
          <p:nvPr/>
        </p:nvSpPr>
        <p:spPr>
          <a:xfrm>
            <a:off x="4968052" y="1856414"/>
            <a:ext cx="690508" cy="69387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2400"/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256754C8-1FDE-4218-A5ED-A142F10E4688}"/>
              </a:ext>
            </a:extLst>
          </p:cNvPr>
          <p:cNvGrpSpPr/>
          <p:nvPr/>
        </p:nvGrpSpPr>
        <p:grpSpPr>
          <a:xfrm>
            <a:off x="2716236" y="3812843"/>
            <a:ext cx="640723" cy="1088815"/>
            <a:chOff x="746989" y="3387461"/>
            <a:chExt cx="480542" cy="816611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E6296682-50BA-441D-AAE9-FFA7E2962AD1}"/>
                </a:ext>
              </a:extLst>
            </p:cNvPr>
            <p:cNvSpPr/>
            <p:nvPr/>
          </p:nvSpPr>
          <p:spPr>
            <a:xfrm>
              <a:off x="746989" y="3483570"/>
              <a:ext cx="480542" cy="720502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sz="2400"/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5C198320-58DE-487D-8572-930F01B91416}"/>
                </a:ext>
              </a:extLst>
            </p:cNvPr>
            <p:cNvSpPr/>
            <p:nvPr/>
          </p:nvSpPr>
          <p:spPr>
            <a:xfrm>
              <a:off x="883693" y="3387461"/>
              <a:ext cx="62455" cy="143897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sz="2400"/>
            </a:p>
          </p:txBody>
        </p:sp>
      </p:grpSp>
      <p:sp>
        <p:nvSpPr>
          <p:cNvPr id="22" name="Rectangle 21">
            <a:extLst>
              <a:ext uri="{FF2B5EF4-FFF2-40B4-BE49-F238E27FC236}">
                <a16:creationId xmlns:a16="http://schemas.microsoft.com/office/drawing/2014/main" id="{75DA0213-8E11-4810-94E4-08F72316B460}"/>
              </a:ext>
            </a:extLst>
          </p:cNvPr>
          <p:cNvSpPr/>
          <p:nvPr/>
        </p:nvSpPr>
        <p:spPr>
          <a:xfrm>
            <a:off x="3242433" y="3895129"/>
            <a:ext cx="60959" cy="6095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LID4096" sz="24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37ED4C99-2EA9-47F4-87FF-756F6973E8BD}"/>
              </a:ext>
            </a:extLst>
          </p:cNvPr>
          <p:cNvGrpSpPr/>
          <p:nvPr/>
        </p:nvGrpSpPr>
        <p:grpSpPr>
          <a:xfrm>
            <a:off x="3912991" y="2662281"/>
            <a:ext cx="5687341" cy="3363916"/>
            <a:chOff x="1644555" y="2524539"/>
            <a:chExt cx="4265505" cy="2522937"/>
          </a:xfrm>
        </p:grpSpPr>
        <p:grpSp>
          <p:nvGrpSpPr>
            <p:cNvPr id="16" name="Group 15">
              <a:extLst>
                <a:ext uri="{FF2B5EF4-FFF2-40B4-BE49-F238E27FC236}">
                  <a16:creationId xmlns:a16="http://schemas.microsoft.com/office/drawing/2014/main" id="{770138DC-BCCB-4C7D-8E51-05269690A608}"/>
                </a:ext>
              </a:extLst>
            </p:cNvPr>
            <p:cNvGrpSpPr/>
            <p:nvPr/>
          </p:nvGrpSpPr>
          <p:grpSpPr>
            <a:xfrm>
              <a:off x="2125638" y="2524539"/>
              <a:ext cx="3784422" cy="2522937"/>
              <a:chOff x="2125638" y="2524539"/>
              <a:chExt cx="3784422" cy="2522937"/>
            </a:xfrm>
          </p:grpSpPr>
          <p:sp>
            <p:nvSpPr>
              <p:cNvPr id="8" name="Rectangle 7">
                <a:extLst>
                  <a:ext uri="{FF2B5EF4-FFF2-40B4-BE49-F238E27FC236}">
                    <a16:creationId xmlns:a16="http://schemas.microsoft.com/office/drawing/2014/main" id="{AA8A284F-59AF-4595-8339-70F375E22CB0}"/>
                  </a:ext>
                </a:extLst>
              </p:cNvPr>
              <p:cNvSpPr/>
              <p:nvPr/>
            </p:nvSpPr>
            <p:spPr>
              <a:xfrm>
                <a:off x="2125638" y="3129347"/>
                <a:ext cx="3784422" cy="1918129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 sz="2400"/>
              </a:p>
            </p:txBody>
          </p:sp>
          <p:sp>
            <p:nvSpPr>
              <p:cNvPr id="15" name="Rectangle 14">
                <a:extLst>
                  <a:ext uri="{FF2B5EF4-FFF2-40B4-BE49-F238E27FC236}">
                    <a16:creationId xmlns:a16="http://schemas.microsoft.com/office/drawing/2014/main" id="{A5A31998-22C5-453A-8011-2454C3A51CDB}"/>
                  </a:ext>
                </a:extLst>
              </p:cNvPr>
              <p:cNvSpPr/>
              <p:nvPr/>
            </p:nvSpPr>
            <p:spPr>
              <a:xfrm>
                <a:off x="5116261" y="2524539"/>
                <a:ext cx="514256" cy="936378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LID4096" sz="2400"/>
              </a:p>
            </p:txBody>
          </p:sp>
        </p:grp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39D2FE65-8795-4FC2-AFF3-9E0C66475033}"/>
                </a:ext>
              </a:extLst>
            </p:cNvPr>
            <p:cNvSpPr/>
            <p:nvPr/>
          </p:nvSpPr>
          <p:spPr>
            <a:xfrm>
              <a:off x="1644555" y="4104564"/>
              <a:ext cx="846161" cy="857923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LID4096" sz="2400"/>
            </a:p>
          </p:txBody>
        </p:sp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30DE4BA5-A06B-4644-80E7-F89E3A71B63F}"/>
              </a:ext>
            </a:extLst>
          </p:cNvPr>
          <p:cNvSpPr txBox="1"/>
          <p:nvPr/>
        </p:nvSpPr>
        <p:spPr>
          <a:xfrm>
            <a:off x="9710800" y="6604841"/>
            <a:ext cx="2411927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67" dirty="0">
                <a:solidFill>
                  <a:schemeClr val="bg1">
                    <a:lumMod val="50000"/>
                  </a:schemeClr>
                </a:solidFill>
              </a:rPr>
              <a:t>Ganesh &amp; Maerkl, ACS Synth. Biol., 2024</a:t>
            </a:r>
          </a:p>
        </p:txBody>
      </p:sp>
      <p:sp>
        <p:nvSpPr>
          <p:cNvPr id="33" name="Title 1">
            <a:extLst>
              <a:ext uri="{FF2B5EF4-FFF2-40B4-BE49-F238E27FC236}">
                <a16:creationId xmlns:a16="http://schemas.microsoft.com/office/drawing/2014/main" id="{6E1773AC-F6BF-4B69-906F-ECB2526C75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de-DE" dirty="0"/>
              <a:t>PURE</a:t>
            </a:r>
            <a:endParaRPr lang="en-CH" dirty="0"/>
          </a:p>
        </p:txBody>
      </p:sp>
    </p:spTree>
    <p:extLst>
      <p:ext uri="{BB962C8B-B14F-4D97-AF65-F5344CB8AC3E}">
        <p14:creationId xmlns:p14="http://schemas.microsoft.com/office/powerpoint/2010/main" val="1530241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0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1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4C18130-C42B-2E7B-0E17-B5398A57FC6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 24">
            <a:extLst>
              <a:ext uri="{FF2B5EF4-FFF2-40B4-BE49-F238E27FC236}">
                <a16:creationId xmlns:a16="http://schemas.microsoft.com/office/drawing/2014/main" id="{62669033-62A1-2195-6C2C-B50F9AC8C7A9}"/>
              </a:ext>
            </a:extLst>
          </p:cNvPr>
          <p:cNvSpPr/>
          <p:nvPr/>
        </p:nvSpPr>
        <p:spPr>
          <a:xfrm>
            <a:off x="6065881" y="5569502"/>
            <a:ext cx="315869" cy="640798"/>
          </a:xfrm>
          <a:custGeom>
            <a:avLst/>
            <a:gdLst>
              <a:gd name="connsiteX0" fmla="*/ 7894 w 315869"/>
              <a:gd name="connsiteY0" fmla="*/ 2623 h 640798"/>
              <a:gd name="connsiteX1" fmla="*/ 45994 w 315869"/>
              <a:gd name="connsiteY1" fmla="*/ 8973 h 640798"/>
              <a:gd name="connsiteX2" fmla="*/ 71394 w 315869"/>
              <a:gd name="connsiteY2" fmla="*/ 15323 h 640798"/>
              <a:gd name="connsiteX3" fmla="*/ 90444 w 315869"/>
              <a:gd name="connsiteY3" fmla="*/ 18498 h 640798"/>
              <a:gd name="connsiteX4" fmla="*/ 115844 w 315869"/>
              <a:gd name="connsiteY4" fmla="*/ 24848 h 640798"/>
              <a:gd name="connsiteX5" fmla="*/ 128544 w 315869"/>
              <a:gd name="connsiteY5" fmla="*/ 28023 h 640798"/>
              <a:gd name="connsiteX6" fmla="*/ 144419 w 315869"/>
              <a:gd name="connsiteY6" fmla="*/ 31198 h 640798"/>
              <a:gd name="connsiteX7" fmla="*/ 172994 w 315869"/>
              <a:gd name="connsiteY7" fmla="*/ 37548 h 640798"/>
              <a:gd name="connsiteX8" fmla="*/ 214269 w 315869"/>
              <a:gd name="connsiteY8" fmla="*/ 43898 h 640798"/>
              <a:gd name="connsiteX9" fmla="*/ 230144 w 315869"/>
              <a:gd name="connsiteY9" fmla="*/ 47073 h 640798"/>
              <a:gd name="connsiteX10" fmla="*/ 271419 w 315869"/>
              <a:gd name="connsiteY10" fmla="*/ 56598 h 640798"/>
              <a:gd name="connsiteX11" fmla="*/ 315869 w 315869"/>
              <a:gd name="connsiteY11" fmla="*/ 59773 h 640798"/>
              <a:gd name="connsiteX12" fmla="*/ 309519 w 315869"/>
              <a:gd name="connsiteY12" fmla="*/ 126448 h 640798"/>
              <a:gd name="connsiteX13" fmla="*/ 303169 w 315869"/>
              <a:gd name="connsiteY13" fmla="*/ 177248 h 640798"/>
              <a:gd name="connsiteX14" fmla="*/ 299994 w 315869"/>
              <a:gd name="connsiteY14" fmla="*/ 196298 h 640798"/>
              <a:gd name="connsiteX15" fmla="*/ 290469 w 315869"/>
              <a:gd name="connsiteY15" fmla="*/ 269323 h 640798"/>
              <a:gd name="connsiteX16" fmla="*/ 287294 w 315869"/>
              <a:gd name="connsiteY16" fmla="*/ 291548 h 640798"/>
              <a:gd name="connsiteX17" fmla="*/ 284119 w 315869"/>
              <a:gd name="connsiteY17" fmla="*/ 323298 h 640798"/>
              <a:gd name="connsiteX18" fmla="*/ 277769 w 315869"/>
              <a:gd name="connsiteY18" fmla="*/ 342348 h 640798"/>
              <a:gd name="connsiteX19" fmla="*/ 271419 w 315869"/>
              <a:gd name="connsiteY19" fmla="*/ 361398 h 640798"/>
              <a:gd name="connsiteX20" fmla="*/ 268244 w 315869"/>
              <a:gd name="connsiteY20" fmla="*/ 370923 h 640798"/>
              <a:gd name="connsiteX21" fmla="*/ 265069 w 315869"/>
              <a:gd name="connsiteY21" fmla="*/ 396323 h 640798"/>
              <a:gd name="connsiteX22" fmla="*/ 252369 w 315869"/>
              <a:gd name="connsiteY22" fmla="*/ 440773 h 640798"/>
              <a:gd name="connsiteX23" fmla="*/ 239669 w 315869"/>
              <a:gd name="connsiteY23" fmla="*/ 478873 h 640798"/>
              <a:gd name="connsiteX24" fmla="*/ 236494 w 315869"/>
              <a:gd name="connsiteY24" fmla="*/ 488398 h 640798"/>
              <a:gd name="connsiteX25" fmla="*/ 233319 w 315869"/>
              <a:gd name="connsiteY25" fmla="*/ 504273 h 640798"/>
              <a:gd name="connsiteX26" fmla="*/ 226969 w 315869"/>
              <a:gd name="connsiteY26" fmla="*/ 513798 h 640798"/>
              <a:gd name="connsiteX27" fmla="*/ 220619 w 315869"/>
              <a:gd name="connsiteY27" fmla="*/ 532848 h 640798"/>
              <a:gd name="connsiteX28" fmla="*/ 217444 w 315869"/>
              <a:gd name="connsiteY28" fmla="*/ 574123 h 640798"/>
              <a:gd name="connsiteX29" fmla="*/ 214269 w 315869"/>
              <a:gd name="connsiteY29" fmla="*/ 593173 h 640798"/>
              <a:gd name="connsiteX30" fmla="*/ 204744 w 315869"/>
              <a:gd name="connsiteY30" fmla="*/ 602698 h 640798"/>
              <a:gd name="connsiteX31" fmla="*/ 198394 w 315869"/>
              <a:gd name="connsiteY31" fmla="*/ 612223 h 640798"/>
              <a:gd name="connsiteX32" fmla="*/ 179344 w 315869"/>
              <a:gd name="connsiteY32" fmla="*/ 624923 h 640798"/>
              <a:gd name="connsiteX33" fmla="*/ 169819 w 315869"/>
              <a:gd name="connsiteY33" fmla="*/ 631273 h 640798"/>
              <a:gd name="connsiteX34" fmla="*/ 160294 w 315869"/>
              <a:gd name="connsiteY34" fmla="*/ 637623 h 640798"/>
              <a:gd name="connsiteX35" fmla="*/ 150769 w 315869"/>
              <a:gd name="connsiteY35" fmla="*/ 640798 h 640798"/>
              <a:gd name="connsiteX36" fmla="*/ 119019 w 315869"/>
              <a:gd name="connsiteY36" fmla="*/ 618573 h 640798"/>
              <a:gd name="connsiteX37" fmla="*/ 112669 w 315869"/>
              <a:gd name="connsiteY37" fmla="*/ 599523 h 640798"/>
              <a:gd name="connsiteX38" fmla="*/ 115844 w 315869"/>
              <a:gd name="connsiteY38" fmla="*/ 583648 h 640798"/>
              <a:gd name="connsiteX39" fmla="*/ 122194 w 315869"/>
              <a:gd name="connsiteY39" fmla="*/ 564598 h 640798"/>
              <a:gd name="connsiteX40" fmla="*/ 112669 w 315869"/>
              <a:gd name="connsiteY40" fmla="*/ 555073 h 640798"/>
              <a:gd name="connsiteX41" fmla="*/ 99969 w 315869"/>
              <a:gd name="connsiteY41" fmla="*/ 551898 h 640798"/>
              <a:gd name="connsiteX42" fmla="*/ 87269 w 315869"/>
              <a:gd name="connsiteY42" fmla="*/ 532848 h 640798"/>
              <a:gd name="connsiteX43" fmla="*/ 80919 w 315869"/>
              <a:gd name="connsiteY43" fmla="*/ 523323 h 640798"/>
              <a:gd name="connsiteX44" fmla="*/ 74569 w 315869"/>
              <a:gd name="connsiteY44" fmla="*/ 513798 h 640798"/>
              <a:gd name="connsiteX45" fmla="*/ 65044 w 315869"/>
              <a:gd name="connsiteY45" fmla="*/ 494748 h 640798"/>
              <a:gd name="connsiteX46" fmla="*/ 61869 w 315869"/>
              <a:gd name="connsiteY46" fmla="*/ 475698 h 640798"/>
              <a:gd name="connsiteX47" fmla="*/ 49169 w 315869"/>
              <a:gd name="connsiteY47" fmla="*/ 472523 h 640798"/>
              <a:gd name="connsiteX48" fmla="*/ 42819 w 315869"/>
              <a:gd name="connsiteY48" fmla="*/ 462998 h 640798"/>
              <a:gd name="connsiteX49" fmla="*/ 55519 w 315869"/>
              <a:gd name="connsiteY49" fmla="*/ 447123 h 640798"/>
              <a:gd name="connsiteX50" fmla="*/ 65044 w 315869"/>
              <a:gd name="connsiteY50" fmla="*/ 428073 h 640798"/>
              <a:gd name="connsiteX51" fmla="*/ 61869 w 315869"/>
              <a:gd name="connsiteY51" fmla="*/ 405848 h 640798"/>
              <a:gd name="connsiteX52" fmla="*/ 52344 w 315869"/>
              <a:gd name="connsiteY52" fmla="*/ 396323 h 640798"/>
              <a:gd name="connsiteX53" fmla="*/ 49169 w 315869"/>
              <a:gd name="connsiteY53" fmla="*/ 380448 h 640798"/>
              <a:gd name="connsiteX54" fmla="*/ 45994 w 315869"/>
              <a:gd name="connsiteY54" fmla="*/ 370923 h 640798"/>
              <a:gd name="connsiteX55" fmla="*/ 42819 w 315869"/>
              <a:gd name="connsiteY55" fmla="*/ 348698 h 640798"/>
              <a:gd name="connsiteX56" fmla="*/ 36469 w 315869"/>
              <a:gd name="connsiteY56" fmla="*/ 339173 h 640798"/>
              <a:gd name="connsiteX57" fmla="*/ 42819 w 315869"/>
              <a:gd name="connsiteY57" fmla="*/ 320123 h 640798"/>
              <a:gd name="connsiteX58" fmla="*/ 36469 w 315869"/>
              <a:gd name="connsiteY58" fmla="*/ 285198 h 640798"/>
              <a:gd name="connsiteX59" fmla="*/ 30119 w 315869"/>
              <a:gd name="connsiteY59" fmla="*/ 275673 h 640798"/>
              <a:gd name="connsiteX60" fmla="*/ 33294 w 315869"/>
              <a:gd name="connsiteY60" fmla="*/ 259798 h 640798"/>
              <a:gd name="connsiteX61" fmla="*/ 26944 w 315869"/>
              <a:gd name="connsiteY61" fmla="*/ 224873 h 640798"/>
              <a:gd name="connsiteX62" fmla="*/ 20594 w 315869"/>
              <a:gd name="connsiteY62" fmla="*/ 215348 h 640798"/>
              <a:gd name="connsiteX63" fmla="*/ 14244 w 315869"/>
              <a:gd name="connsiteY63" fmla="*/ 180423 h 640798"/>
              <a:gd name="connsiteX64" fmla="*/ 11069 w 315869"/>
              <a:gd name="connsiteY64" fmla="*/ 167723 h 640798"/>
              <a:gd name="connsiteX65" fmla="*/ 14244 w 315869"/>
              <a:gd name="connsiteY65" fmla="*/ 155023 h 640798"/>
              <a:gd name="connsiteX66" fmla="*/ 7894 w 315869"/>
              <a:gd name="connsiteY66" fmla="*/ 123273 h 640798"/>
              <a:gd name="connsiteX67" fmla="*/ 4719 w 315869"/>
              <a:gd name="connsiteY67" fmla="*/ 85173 h 640798"/>
              <a:gd name="connsiteX68" fmla="*/ 7894 w 315869"/>
              <a:gd name="connsiteY68" fmla="*/ 75648 h 640798"/>
              <a:gd name="connsiteX69" fmla="*/ 1544 w 315869"/>
              <a:gd name="connsiteY69" fmla="*/ 53423 h 640798"/>
              <a:gd name="connsiteX70" fmla="*/ 7894 w 315869"/>
              <a:gd name="connsiteY70" fmla="*/ 2623 h 6407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</a:cxnLst>
            <a:rect l="l" t="t" r="r" b="b"/>
            <a:pathLst>
              <a:path w="315869" h="640798">
                <a:moveTo>
                  <a:pt x="7894" y="2623"/>
                </a:moveTo>
                <a:cubicBezTo>
                  <a:pt x="15302" y="-4785"/>
                  <a:pt x="30905" y="5491"/>
                  <a:pt x="45994" y="8973"/>
                </a:cubicBezTo>
                <a:cubicBezTo>
                  <a:pt x="54498" y="10935"/>
                  <a:pt x="62786" y="13888"/>
                  <a:pt x="71394" y="15323"/>
                </a:cubicBezTo>
                <a:cubicBezTo>
                  <a:pt x="77744" y="16381"/>
                  <a:pt x="84149" y="17149"/>
                  <a:pt x="90444" y="18498"/>
                </a:cubicBezTo>
                <a:cubicBezTo>
                  <a:pt x="98978" y="20327"/>
                  <a:pt x="107377" y="22731"/>
                  <a:pt x="115844" y="24848"/>
                </a:cubicBezTo>
                <a:cubicBezTo>
                  <a:pt x="120077" y="25906"/>
                  <a:pt x="124265" y="27167"/>
                  <a:pt x="128544" y="28023"/>
                </a:cubicBezTo>
                <a:cubicBezTo>
                  <a:pt x="133836" y="29081"/>
                  <a:pt x="139151" y="30027"/>
                  <a:pt x="144419" y="31198"/>
                </a:cubicBezTo>
                <a:cubicBezTo>
                  <a:pt x="161544" y="35004"/>
                  <a:pt x="153842" y="34356"/>
                  <a:pt x="172994" y="37548"/>
                </a:cubicBezTo>
                <a:cubicBezTo>
                  <a:pt x="215805" y="44683"/>
                  <a:pt x="175611" y="36869"/>
                  <a:pt x="214269" y="43898"/>
                </a:cubicBezTo>
                <a:cubicBezTo>
                  <a:pt x="219578" y="44863"/>
                  <a:pt x="224909" y="45764"/>
                  <a:pt x="230144" y="47073"/>
                </a:cubicBezTo>
                <a:cubicBezTo>
                  <a:pt x="251310" y="52365"/>
                  <a:pt x="231866" y="53773"/>
                  <a:pt x="271419" y="56598"/>
                </a:cubicBezTo>
                <a:lnTo>
                  <a:pt x="315869" y="59773"/>
                </a:lnTo>
                <a:cubicBezTo>
                  <a:pt x="306408" y="88156"/>
                  <a:pt x="314320" y="61636"/>
                  <a:pt x="309519" y="126448"/>
                </a:cubicBezTo>
                <a:cubicBezTo>
                  <a:pt x="308504" y="140146"/>
                  <a:pt x="305367" y="162961"/>
                  <a:pt x="303169" y="177248"/>
                </a:cubicBezTo>
                <a:cubicBezTo>
                  <a:pt x="302190" y="183611"/>
                  <a:pt x="300973" y="189935"/>
                  <a:pt x="299994" y="196298"/>
                </a:cubicBezTo>
                <a:cubicBezTo>
                  <a:pt x="293611" y="237790"/>
                  <a:pt x="299560" y="205685"/>
                  <a:pt x="290469" y="269323"/>
                </a:cubicBezTo>
                <a:cubicBezTo>
                  <a:pt x="289411" y="276731"/>
                  <a:pt x="288168" y="284116"/>
                  <a:pt x="287294" y="291548"/>
                </a:cubicBezTo>
                <a:cubicBezTo>
                  <a:pt x="286051" y="302111"/>
                  <a:pt x="286079" y="312844"/>
                  <a:pt x="284119" y="323298"/>
                </a:cubicBezTo>
                <a:cubicBezTo>
                  <a:pt x="282885" y="329877"/>
                  <a:pt x="279886" y="335998"/>
                  <a:pt x="277769" y="342348"/>
                </a:cubicBezTo>
                <a:lnTo>
                  <a:pt x="271419" y="361398"/>
                </a:lnTo>
                <a:lnTo>
                  <a:pt x="268244" y="370923"/>
                </a:lnTo>
                <a:cubicBezTo>
                  <a:pt x="267186" y="379390"/>
                  <a:pt x="266641" y="387937"/>
                  <a:pt x="265069" y="396323"/>
                </a:cubicBezTo>
                <a:cubicBezTo>
                  <a:pt x="261652" y="414548"/>
                  <a:pt x="257984" y="423927"/>
                  <a:pt x="252369" y="440773"/>
                </a:cubicBezTo>
                <a:lnTo>
                  <a:pt x="239669" y="478873"/>
                </a:lnTo>
                <a:cubicBezTo>
                  <a:pt x="238611" y="482048"/>
                  <a:pt x="237150" y="485116"/>
                  <a:pt x="236494" y="488398"/>
                </a:cubicBezTo>
                <a:cubicBezTo>
                  <a:pt x="235436" y="493690"/>
                  <a:pt x="235214" y="499220"/>
                  <a:pt x="233319" y="504273"/>
                </a:cubicBezTo>
                <a:cubicBezTo>
                  <a:pt x="231979" y="507846"/>
                  <a:pt x="228519" y="510311"/>
                  <a:pt x="226969" y="513798"/>
                </a:cubicBezTo>
                <a:cubicBezTo>
                  <a:pt x="224251" y="519915"/>
                  <a:pt x="220619" y="532848"/>
                  <a:pt x="220619" y="532848"/>
                </a:cubicBezTo>
                <a:cubicBezTo>
                  <a:pt x="219561" y="546606"/>
                  <a:pt x="218889" y="560400"/>
                  <a:pt x="217444" y="574123"/>
                </a:cubicBezTo>
                <a:cubicBezTo>
                  <a:pt x="216770" y="580525"/>
                  <a:pt x="216884" y="587290"/>
                  <a:pt x="214269" y="593173"/>
                </a:cubicBezTo>
                <a:cubicBezTo>
                  <a:pt x="212445" y="597276"/>
                  <a:pt x="207619" y="599249"/>
                  <a:pt x="204744" y="602698"/>
                </a:cubicBezTo>
                <a:cubicBezTo>
                  <a:pt x="202301" y="605629"/>
                  <a:pt x="201266" y="609710"/>
                  <a:pt x="198394" y="612223"/>
                </a:cubicBezTo>
                <a:cubicBezTo>
                  <a:pt x="192651" y="617249"/>
                  <a:pt x="185694" y="620690"/>
                  <a:pt x="179344" y="624923"/>
                </a:cubicBezTo>
                <a:lnTo>
                  <a:pt x="169819" y="631273"/>
                </a:lnTo>
                <a:cubicBezTo>
                  <a:pt x="166644" y="633390"/>
                  <a:pt x="163914" y="636416"/>
                  <a:pt x="160294" y="637623"/>
                </a:cubicBezTo>
                <a:lnTo>
                  <a:pt x="150769" y="640798"/>
                </a:lnTo>
                <a:cubicBezTo>
                  <a:pt x="131457" y="637579"/>
                  <a:pt x="126676" y="641544"/>
                  <a:pt x="119019" y="618573"/>
                </a:cubicBezTo>
                <a:lnTo>
                  <a:pt x="112669" y="599523"/>
                </a:lnTo>
                <a:cubicBezTo>
                  <a:pt x="113727" y="594231"/>
                  <a:pt x="114424" y="588854"/>
                  <a:pt x="115844" y="583648"/>
                </a:cubicBezTo>
                <a:cubicBezTo>
                  <a:pt x="117605" y="577190"/>
                  <a:pt x="122194" y="564598"/>
                  <a:pt x="122194" y="564598"/>
                </a:cubicBezTo>
                <a:cubicBezTo>
                  <a:pt x="119019" y="561423"/>
                  <a:pt x="116568" y="557301"/>
                  <a:pt x="112669" y="555073"/>
                </a:cubicBezTo>
                <a:cubicBezTo>
                  <a:pt x="108880" y="552908"/>
                  <a:pt x="103253" y="554771"/>
                  <a:pt x="99969" y="551898"/>
                </a:cubicBezTo>
                <a:cubicBezTo>
                  <a:pt x="94226" y="546872"/>
                  <a:pt x="91502" y="539198"/>
                  <a:pt x="87269" y="532848"/>
                </a:cubicBezTo>
                <a:lnTo>
                  <a:pt x="80919" y="523323"/>
                </a:lnTo>
                <a:cubicBezTo>
                  <a:pt x="78802" y="520148"/>
                  <a:pt x="75776" y="517418"/>
                  <a:pt x="74569" y="513798"/>
                </a:cubicBezTo>
                <a:cubicBezTo>
                  <a:pt x="70187" y="500653"/>
                  <a:pt x="73250" y="507058"/>
                  <a:pt x="65044" y="494748"/>
                </a:cubicBezTo>
                <a:cubicBezTo>
                  <a:pt x="63986" y="488398"/>
                  <a:pt x="65611" y="480936"/>
                  <a:pt x="61869" y="475698"/>
                </a:cubicBezTo>
                <a:cubicBezTo>
                  <a:pt x="59333" y="472147"/>
                  <a:pt x="52800" y="474944"/>
                  <a:pt x="49169" y="472523"/>
                </a:cubicBezTo>
                <a:cubicBezTo>
                  <a:pt x="45994" y="470406"/>
                  <a:pt x="44936" y="466173"/>
                  <a:pt x="42819" y="462998"/>
                </a:cubicBezTo>
                <a:cubicBezTo>
                  <a:pt x="49000" y="444455"/>
                  <a:pt x="41158" y="461484"/>
                  <a:pt x="55519" y="447123"/>
                </a:cubicBezTo>
                <a:cubicBezTo>
                  <a:pt x="61674" y="440968"/>
                  <a:pt x="62462" y="435820"/>
                  <a:pt x="65044" y="428073"/>
                </a:cubicBezTo>
                <a:cubicBezTo>
                  <a:pt x="63986" y="420665"/>
                  <a:pt x="64648" y="412796"/>
                  <a:pt x="61869" y="405848"/>
                </a:cubicBezTo>
                <a:cubicBezTo>
                  <a:pt x="60201" y="401679"/>
                  <a:pt x="54352" y="400339"/>
                  <a:pt x="52344" y="396323"/>
                </a:cubicBezTo>
                <a:cubicBezTo>
                  <a:pt x="49931" y="391496"/>
                  <a:pt x="50478" y="385683"/>
                  <a:pt x="49169" y="380448"/>
                </a:cubicBezTo>
                <a:cubicBezTo>
                  <a:pt x="48357" y="377201"/>
                  <a:pt x="47052" y="374098"/>
                  <a:pt x="45994" y="370923"/>
                </a:cubicBezTo>
                <a:cubicBezTo>
                  <a:pt x="44936" y="363515"/>
                  <a:pt x="44969" y="355866"/>
                  <a:pt x="42819" y="348698"/>
                </a:cubicBezTo>
                <a:cubicBezTo>
                  <a:pt x="41723" y="345043"/>
                  <a:pt x="36469" y="342989"/>
                  <a:pt x="36469" y="339173"/>
                </a:cubicBezTo>
                <a:cubicBezTo>
                  <a:pt x="36469" y="332480"/>
                  <a:pt x="42819" y="320123"/>
                  <a:pt x="42819" y="320123"/>
                </a:cubicBezTo>
                <a:cubicBezTo>
                  <a:pt x="41725" y="311367"/>
                  <a:pt x="41363" y="294987"/>
                  <a:pt x="36469" y="285198"/>
                </a:cubicBezTo>
                <a:cubicBezTo>
                  <a:pt x="34762" y="281785"/>
                  <a:pt x="32236" y="278848"/>
                  <a:pt x="30119" y="275673"/>
                </a:cubicBezTo>
                <a:cubicBezTo>
                  <a:pt x="31177" y="270381"/>
                  <a:pt x="33294" y="265194"/>
                  <a:pt x="33294" y="259798"/>
                </a:cubicBezTo>
                <a:cubicBezTo>
                  <a:pt x="33294" y="258609"/>
                  <a:pt x="27976" y="227626"/>
                  <a:pt x="26944" y="224873"/>
                </a:cubicBezTo>
                <a:cubicBezTo>
                  <a:pt x="25604" y="221300"/>
                  <a:pt x="22711" y="218523"/>
                  <a:pt x="20594" y="215348"/>
                </a:cubicBezTo>
                <a:cubicBezTo>
                  <a:pt x="13393" y="186543"/>
                  <a:pt x="21828" y="222136"/>
                  <a:pt x="14244" y="180423"/>
                </a:cubicBezTo>
                <a:cubicBezTo>
                  <a:pt x="13463" y="176130"/>
                  <a:pt x="12127" y="171956"/>
                  <a:pt x="11069" y="167723"/>
                </a:cubicBezTo>
                <a:cubicBezTo>
                  <a:pt x="12127" y="163490"/>
                  <a:pt x="14244" y="159387"/>
                  <a:pt x="14244" y="155023"/>
                </a:cubicBezTo>
                <a:cubicBezTo>
                  <a:pt x="14244" y="140430"/>
                  <a:pt x="11804" y="135003"/>
                  <a:pt x="7894" y="123273"/>
                </a:cubicBezTo>
                <a:cubicBezTo>
                  <a:pt x="6836" y="110573"/>
                  <a:pt x="4719" y="97917"/>
                  <a:pt x="4719" y="85173"/>
                </a:cubicBezTo>
                <a:cubicBezTo>
                  <a:pt x="4719" y="81826"/>
                  <a:pt x="7894" y="78995"/>
                  <a:pt x="7894" y="75648"/>
                </a:cubicBezTo>
                <a:cubicBezTo>
                  <a:pt x="7894" y="71661"/>
                  <a:pt x="3041" y="57915"/>
                  <a:pt x="1544" y="53423"/>
                </a:cubicBezTo>
                <a:cubicBezTo>
                  <a:pt x="-1894" y="25923"/>
                  <a:pt x="486" y="10031"/>
                  <a:pt x="7894" y="2623"/>
                </a:cubicBezTo>
                <a:close/>
              </a:path>
            </a:pathLst>
          </a:cu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TW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FF2487C-327C-3F4A-C0C6-6F662BE69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Set up a PURE reaction</a:t>
            </a: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1907A876-E4A8-876A-B259-3BB8580D31CD}"/>
              </a:ext>
            </a:extLst>
          </p:cNvPr>
          <p:cNvGrpSpPr/>
          <p:nvPr/>
        </p:nvGrpSpPr>
        <p:grpSpPr>
          <a:xfrm>
            <a:off x="2869054" y="1882782"/>
            <a:ext cx="7051391" cy="2359075"/>
            <a:chOff x="2214828" y="1105833"/>
            <a:chExt cx="8010715" cy="2680021"/>
          </a:xfrm>
        </p:grpSpPr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A2263B81-CEE7-D728-BA78-0A88904AC61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2377786" y="2099167"/>
              <a:ext cx="917676" cy="1655415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CEE9DD40-2CEE-4D5F-C14A-E0EF993C8AA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400550" y="2099166"/>
              <a:ext cx="917676" cy="1655415"/>
            </a:xfrm>
            <a:prstGeom prst="rect">
              <a:avLst/>
            </a:prstGeom>
          </p:spPr>
        </p:pic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F6208D00-7C96-5DB1-712E-9DE6A5C57E95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423314" y="2130439"/>
              <a:ext cx="917676" cy="1655415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3C2328AD-1319-4ACD-5D3D-046935BACBB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667751" y="2130439"/>
              <a:ext cx="917676" cy="1655415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E9A281AC-F513-3350-1B93-AEE7A1F43605}"/>
                </a:ext>
              </a:extLst>
            </p:cNvPr>
            <p:cNvSpPr txBox="1"/>
            <p:nvPr/>
          </p:nvSpPr>
          <p:spPr>
            <a:xfrm>
              <a:off x="2214828" y="1121263"/>
              <a:ext cx="787074" cy="4545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TW" sz="2000" dirty="0"/>
                <a:t>DNA</a:t>
              </a:r>
            </a:p>
          </p:txBody>
        </p:sp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6BA011AE-351F-5882-3837-678C6D40A5E4}"/>
                </a:ext>
              </a:extLst>
            </p:cNvPr>
            <p:cNvSpPr txBox="1"/>
            <p:nvPr/>
          </p:nvSpPr>
          <p:spPr>
            <a:xfrm>
              <a:off x="3960629" y="1121261"/>
              <a:ext cx="1482729" cy="4545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TW" sz="2000" dirty="0"/>
                <a:t>Ribosome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EAA620BF-C9B6-1CE0-E229-ED382B2DE76D}"/>
                </a:ext>
              </a:extLst>
            </p:cNvPr>
            <p:cNvSpPr txBox="1"/>
            <p:nvPr/>
          </p:nvSpPr>
          <p:spPr>
            <a:xfrm>
              <a:off x="5606130" y="1110921"/>
              <a:ext cx="2491612" cy="80419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TW" sz="2000" dirty="0"/>
                <a:t>36 non-ribosomal </a:t>
              </a:r>
            </a:p>
            <a:p>
              <a:pPr algn="ctr"/>
              <a:r>
                <a:rPr lang="en-TW" sz="2000" dirty="0"/>
                <a:t>protein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05409AAF-5F60-3299-3529-33BA738EF257}"/>
                </a:ext>
              </a:extLst>
            </p:cNvPr>
            <p:cNvSpPr txBox="1"/>
            <p:nvPr/>
          </p:nvSpPr>
          <p:spPr>
            <a:xfrm>
              <a:off x="8062163" y="1105833"/>
              <a:ext cx="2163380" cy="45454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TW" sz="2000" dirty="0"/>
                <a:t>Energy Solution</a:t>
              </a:r>
            </a:p>
          </p:txBody>
        </p:sp>
      </p:grpSp>
      <p:pic>
        <p:nvPicPr>
          <p:cNvPr id="12" name="Picture 11">
            <a:extLst>
              <a:ext uri="{FF2B5EF4-FFF2-40B4-BE49-F238E27FC236}">
                <a16:creationId xmlns:a16="http://schemas.microsoft.com/office/drawing/2014/main" id="{4AB6D8FE-BE69-14EA-B38D-0661D711FB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77965" y="5016418"/>
            <a:ext cx="707237" cy="1275800"/>
          </a:xfrm>
          <a:prstGeom prst="rect">
            <a:avLst/>
          </a:prstGeom>
        </p:spPr>
      </p:pic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7F44D804-C7E6-B5C9-55D6-09D19DBCBD06}"/>
              </a:ext>
            </a:extLst>
          </p:cNvPr>
          <p:cNvCxnSpPr/>
          <p:nvPr/>
        </p:nvCxnSpPr>
        <p:spPr>
          <a:xfrm>
            <a:off x="3707704" y="4409162"/>
            <a:ext cx="1415441" cy="607256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3A826DF0-A910-1D56-21EE-15CEE6FE6379}"/>
              </a:ext>
            </a:extLst>
          </p:cNvPr>
          <p:cNvCxnSpPr>
            <a:cxnSpLocks/>
            <a:stCxn id="5" idx="2"/>
          </p:cNvCxnSpPr>
          <p:nvPr/>
        </p:nvCxnSpPr>
        <p:spPr>
          <a:xfrm>
            <a:off x="5196915" y="4214329"/>
            <a:ext cx="681050" cy="620718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17">
            <a:extLst>
              <a:ext uri="{FF2B5EF4-FFF2-40B4-BE49-F238E27FC236}">
                <a16:creationId xmlns:a16="http://schemas.microsoft.com/office/drawing/2014/main" id="{10721180-8598-41AE-C180-BCC8B9FB4327}"/>
              </a:ext>
            </a:extLst>
          </p:cNvPr>
          <p:cNvCxnSpPr>
            <a:cxnSpLocks/>
            <a:stCxn id="6" idx="2"/>
          </p:cNvCxnSpPr>
          <p:nvPr/>
        </p:nvCxnSpPr>
        <p:spPr>
          <a:xfrm flipH="1">
            <a:off x="6573552" y="4241857"/>
            <a:ext cx="403890" cy="59319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3918DB27-BF59-7FCB-BC6F-B480F72E8762}"/>
              </a:ext>
            </a:extLst>
          </p:cNvPr>
          <p:cNvCxnSpPr>
            <a:cxnSpLocks/>
            <a:stCxn id="7" idx="2"/>
          </p:cNvCxnSpPr>
          <p:nvPr/>
        </p:nvCxnSpPr>
        <p:spPr>
          <a:xfrm flipH="1">
            <a:off x="7068857" y="4241857"/>
            <a:ext cx="1884240" cy="774561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873079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4218C746-A18D-479C-BA08-03A013CA8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err="1"/>
              <a:t>Applications</a:t>
            </a:r>
            <a:endParaRPr lang="en-CH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97682CC5-4DF4-494F-8936-4E4C08D1D9E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de-DE" dirty="0"/>
              <a:t>Basic </a:t>
            </a:r>
            <a:r>
              <a:rPr lang="de-DE" dirty="0" err="1"/>
              <a:t>science</a:t>
            </a:r>
            <a:r>
              <a:rPr lang="de-DE" dirty="0"/>
              <a:t>: </a:t>
            </a:r>
            <a:r>
              <a:rPr lang="de-DE" dirty="0" err="1"/>
              <a:t>understanding</a:t>
            </a:r>
            <a:r>
              <a:rPr lang="de-DE" dirty="0"/>
              <a:t> </a:t>
            </a:r>
            <a:r>
              <a:rPr lang="de-DE" dirty="0" err="1"/>
              <a:t>biological</a:t>
            </a:r>
            <a:r>
              <a:rPr lang="de-DE" dirty="0"/>
              <a:t> </a:t>
            </a:r>
            <a:r>
              <a:rPr lang="de-DE" dirty="0" err="1"/>
              <a:t>systems</a:t>
            </a:r>
            <a:r>
              <a:rPr lang="de-DE" dirty="0"/>
              <a:t> </a:t>
            </a:r>
            <a:r>
              <a:rPr lang="de-DE" dirty="0" err="1"/>
              <a:t>better</a:t>
            </a:r>
            <a:endParaRPr lang="de-DE" dirty="0"/>
          </a:p>
          <a:p>
            <a:r>
              <a:rPr lang="de-DE" dirty="0"/>
              <a:t>Rapid </a:t>
            </a:r>
            <a:r>
              <a:rPr lang="de-DE" dirty="0" err="1"/>
              <a:t>prototyping</a:t>
            </a:r>
            <a:endParaRPr lang="de-DE" dirty="0"/>
          </a:p>
          <a:p>
            <a:r>
              <a:rPr lang="de-DE" dirty="0" err="1"/>
              <a:t>Diagnostics</a:t>
            </a:r>
            <a:endParaRPr lang="de-DE" dirty="0"/>
          </a:p>
          <a:p>
            <a:r>
              <a:rPr lang="de-DE" dirty="0" err="1"/>
              <a:t>Therapeutics</a:t>
            </a:r>
            <a:endParaRPr lang="de-DE" dirty="0"/>
          </a:p>
          <a:p>
            <a:r>
              <a:rPr lang="de-DE" dirty="0"/>
              <a:t>Building a synthetic cell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E18F522-920A-448B-AEA8-ED9EF58116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439" y="1690688"/>
            <a:ext cx="5370810" cy="4309958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0B18288-8A2F-4D7E-B23E-92F317D4DF5F}"/>
              </a:ext>
            </a:extLst>
          </p:cNvPr>
          <p:cNvSpPr txBox="1"/>
          <p:nvPr/>
        </p:nvSpPr>
        <p:spPr>
          <a:xfrm>
            <a:off x="6470542" y="6176963"/>
            <a:ext cx="19682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i="1" dirty="0" err="1"/>
              <a:t>Tinafar</a:t>
            </a:r>
            <a:r>
              <a:rPr lang="de-DE" sz="1000" i="1" dirty="0"/>
              <a:t> 2019</a:t>
            </a:r>
            <a:endParaRPr lang="en-CH" sz="1000" i="1" dirty="0"/>
          </a:p>
        </p:txBody>
      </p:sp>
    </p:spTree>
    <p:extLst>
      <p:ext uri="{BB962C8B-B14F-4D97-AF65-F5344CB8AC3E}">
        <p14:creationId xmlns:p14="http://schemas.microsoft.com/office/powerpoint/2010/main" val="319889590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43326E-D890-4492-AFBF-311142F3E4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1218" y="167948"/>
            <a:ext cx="10515600" cy="1325563"/>
          </a:xfrm>
        </p:spPr>
        <p:txBody>
          <a:bodyPr/>
          <a:lstStyle/>
          <a:p>
            <a:r>
              <a:rPr lang="de-DE" dirty="0"/>
              <a:t>Rapid </a:t>
            </a:r>
            <a:r>
              <a:rPr lang="de-DE" dirty="0" err="1"/>
              <a:t>prototyping</a:t>
            </a:r>
            <a:endParaRPr lang="en-CH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61E7161-D146-45B3-8291-775DC7F393D7}"/>
              </a:ext>
            </a:extLst>
          </p:cNvPr>
          <p:cNvSpPr txBox="1"/>
          <p:nvPr/>
        </p:nvSpPr>
        <p:spPr>
          <a:xfrm>
            <a:off x="8181590" y="6304276"/>
            <a:ext cx="1967205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i="1" dirty="0" err="1"/>
              <a:t>Niederholtmeyer</a:t>
            </a:r>
            <a:r>
              <a:rPr lang="en-US" sz="1000" i="1" dirty="0"/>
              <a:t> et al. </a:t>
            </a:r>
            <a:r>
              <a:rPr lang="en-US" sz="1000" i="1" dirty="0" err="1"/>
              <a:t>eLife</a:t>
            </a:r>
            <a:r>
              <a:rPr lang="en-US" sz="1000" i="1" dirty="0"/>
              <a:t> 2015.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E2A41A9-186C-4E7F-8C56-363F6FDA8B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3432" y="4595625"/>
            <a:ext cx="7436935" cy="165102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2CAA7C0-A60F-4AEA-AB42-1466090FA9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1334" y="1493511"/>
            <a:ext cx="6741132" cy="31021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934393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6E2601-E977-4C4E-BF45-2282AC6DB4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Incorporation of Noncanonical Amino Acids into Proteins</a:t>
            </a:r>
            <a:endParaRPr lang="LID4096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9AF4B39F-CE60-4DAE-A386-FFD20F53CD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5875"/>
          <a:stretch/>
        </p:blipFill>
        <p:spPr>
          <a:xfrm>
            <a:off x="2869588" y="1954317"/>
            <a:ext cx="6308278" cy="4312233"/>
          </a:xfr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EBF1C8B-1172-4F4C-B9B5-67A3B8D7845B}"/>
              </a:ext>
            </a:extLst>
          </p:cNvPr>
          <p:cNvSpPr txBox="1"/>
          <p:nvPr/>
        </p:nvSpPr>
        <p:spPr>
          <a:xfrm>
            <a:off x="4055442" y="6283958"/>
            <a:ext cx="196828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DE" sz="1000" dirty="0" err="1"/>
              <a:t>Hunt</a:t>
            </a:r>
            <a:r>
              <a:rPr lang="de-DE" sz="1000" dirty="0"/>
              <a:t>, Chem. Rev., 2024</a:t>
            </a:r>
            <a:endParaRPr lang="en-CH" sz="1000" dirty="0"/>
          </a:p>
        </p:txBody>
      </p:sp>
    </p:spTree>
    <p:extLst>
      <p:ext uri="{BB962C8B-B14F-4D97-AF65-F5344CB8AC3E}">
        <p14:creationId xmlns:p14="http://schemas.microsoft.com/office/powerpoint/2010/main" val="260143362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781D569-24D7-1041-B3A4-D9138900BC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Diagnostic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5EDFCAA-EB2D-5F8B-5166-133BEFD393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8481" y="2009923"/>
            <a:ext cx="11099837" cy="35596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595033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578467A-FE8A-5616-AC55-3AE5E2BC88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Group 14">
            <a:extLst>
              <a:ext uri="{FF2B5EF4-FFF2-40B4-BE49-F238E27FC236}">
                <a16:creationId xmlns:a16="http://schemas.microsoft.com/office/drawing/2014/main" id="{791F00FB-431D-AA64-B99B-371C63EE228F}"/>
              </a:ext>
            </a:extLst>
          </p:cNvPr>
          <p:cNvGrpSpPr/>
          <p:nvPr/>
        </p:nvGrpSpPr>
        <p:grpSpPr>
          <a:xfrm>
            <a:off x="5882965" y="2977243"/>
            <a:ext cx="3973286" cy="903514"/>
            <a:chOff x="5882965" y="2977243"/>
            <a:chExt cx="3973286" cy="903514"/>
          </a:xfrm>
        </p:grpSpPr>
        <p:sp>
          <p:nvSpPr>
            <p:cNvPr id="5" name="Rounded Rectangle 4">
              <a:extLst>
                <a:ext uri="{FF2B5EF4-FFF2-40B4-BE49-F238E27FC236}">
                  <a16:creationId xmlns:a16="http://schemas.microsoft.com/office/drawing/2014/main" id="{6B7CDBF3-D52F-8C76-CF3A-1D2D9ED2E6BA}"/>
                </a:ext>
              </a:extLst>
            </p:cNvPr>
            <p:cNvSpPr/>
            <p:nvPr/>
          </p:nvSpPr>
          <p:spPr>
            <a:xfrm>
              <a:off x="5882965" y="2977243"/>
              <a:ext cx="3973286" cy="903514"/>
            </a:xfrm>
            <a:prstGeom prst="roundRect">
              <a:avLst/>
            </a:prstGeom>
            <a:solidFill>
              <a:schemeClr val="accent1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51625120-F569-422B-64D4-2A3F4E7661C5}"/>
                </a:ext>
              </a:extLst>
            </p:cNvPr>
            <p:cNvSpPr txBox="1"/>
            <p:nvPr/>
          </p:nvSpPr>
          <p:spPr>
            <a:xfrm>
              <a:off x="6096000" y="3105834"/>
              <a:ext cx="3596553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zh-TW" sz="3600" dirty="0"/>
                <a:t>Synthetic</a:t>
              </a:r>
              <a:r>
                <a:rPr lang="zh-TW" altLang="en-US" sz="3600" dirty="0"/>
                <a:t> </a:t>
              </a:r>
              <a:r>
                <a:rPr lang="en-US" altLang="zh-TW" sz="3600" dirty="0"/>
                <a:t>Biology</a:t>
              </a:r>
              <a:endParaRPr lang="en-TW" sz="3600" dirty="0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DBE96805-AE24-D6E9-26D8-D4777DCBA1E4}"/>
              </a:ext>
            </a:extLst>
          </p:cNvPr>
          <p:cNvGrpSpPr/>
          <p:nvPr/>
        </p:nvGrpSpPr>
        <p:grpSpPr>
          <a:xfrm>
            <a:off x="2036440" y="2235199"/>
            <a:ext cx="1418900" cy="2387600"/>
            <a:chOff x="2036440" y="2235199"/>
            <a:chExt cx="1418900" cy="2387600"/>
          </a:xfrm>
        </p:grpSpPr>
        <p:sp>
          <p:nvSpPr>
            <p:cNvPr id="8" name="Rounded Rectangle 7">
              <a:extLst>
                <a:ext uri="{FF2B5EF4-FFF2-40B4-BE49-F238E27FC236}">
                  <a16:creationId xmlns:a16="http://schemas.microsoft.com/office/drawing/2014/main" id="{289FE272-D417-60BB-97A7-DE1C7BFA4333}"/>
                </a:ext>
              </a:extLst>
            </p:cNvPr>
            <p:cNvSpPr/>
            <p:nvPr/>
          </p:nvSpPr>
          <p:spPr>
            <a:xfrm>
              <a:off x="2036440" y="2977243"/>
              <a:ext cx="1128045" cy="903514"/>
            </a:xfrm>
            <a:prstGeom prst="roundRect">
              <a:avLst/>
            </a:prstGeom>
            <a:solidFill>
              <a:schemeClr val="accent2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2" name="Title 1">
              <a:extLst>
                <a:ext uri="{FF2B5EF4-FFF2-40B4-BE49-F238E27FC236}">
                  <a16:creationId xmlns:a16="http://schemas.microsoft.com/office/drawing/2014/main" id="{51BFCE1A-C8A3-C679-0341-9AFE994C6607}"/>
                </a:ext>
              </a:extLst>
            </p:cNvPr>
            <p:cNvSpPr txBox="1">
              <a:spLocks/>
            </p:cNvSpPr>
            <p:nvPr/>
          </p:nvSpPr>
          <p:spPr>
            <a:xfrm>
              <a:off x="2137343" y="2235199"/>
              <a:ext cx="1317997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Lab</a:t>
              </a:r>
              <a:endParaRPr lang="en-TW" sz="3600" dirty="0"/>
            </a:p>
          </p:txBody>
        </p:sp>
      </p:grpSp>
      <p:sp>
        <p:nvSpPr>
          <p:cNvPr id="17" name="Title 1">
            <a:extLst>
              <a:ext uri="{FF2B5EF4-FFF2-40B4-BE49-F238E27FC236}">
                <a16:creationId xmlns:a16="http://schemas.microsoft.com/office/drawing/2014/main" id="{E61E88B5-CEF4-744F-3972-AC43260E3B1A}"/>
              </a:ext>
            </a:extLst>
          </p:cNvPr>
          <p:cNvSpPr txBox="1">
            <a:spLocks/>
          </p:cNvSpPr>
          <p:nvPr/>
        </p:nvSpPr>
        <p:spPr>
          <a:xfrm>
            <a:off x="3142918" y="3009772"/>
            <a:ext cx="823667" cy="83845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zh-TW" sz="3600" dirty="0"/>
              <a:t>on</a:t>
            </a:r>
            <a:endParaRPr lang="en-TW" sz="3600" dirty="0"/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8712F22-5EEF-CF43-FE3F-3F080CE2CF37}"/>
              </a:ext>
            </a:extLst>
          </p:cNvPr>
          <p:cNvGrpSpPr/>
          <p:nvPr/>
        </p:nvGrpSpPr>
        <p:grpSpPr>
          <a:xfrm>
            <a:off x="3793822" y="2235199"/>
            <a:ext cx="1982626" cy="2387600"/>
            <a:chOff x="948583" y="-177687"/>
            <a:chExt cx="1982626" cy="2387600"/>
          </a:xfrm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A9FC5665-2A4A-F9FD-E9DB-3453FD34BCD4}"/>
                </a:ext>
              </a:extLst>
            </p:cNvPr>
            <p:cNvSpPr/>
            <p:nvPr/>
          </p:nvSpPr>
          <p:spPr>
            <a:xfrm>
              <a:off x="948583" y="564357"/>
              <a:ext cx="1982625" cy="903514"/>
            </a:xfrm>
            <a:prstGeom prst="roundRect">
              <a:avLst/>
            </a:prstGeom>
            <a:solidFill>
              <a:schemeClr val="accent3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9" name="Title 1">
              <a:extLst>
                <a:ext uri="{FF2B5EF4-FFF2-40B4-BE49-F238E27FC236}">
                  <a16:creationId xmlns:a16="http://schemas.microsoft.com/office/drawing/2014/main" id="{19D9236E-04E2-960C-383D-95230E969F3B}"/>
                </a:ext>
              </a:extLst>
            </p:cNvPr>
            <p:cNvSpPr txBox="1">
              <a:spLocks/>
            </p:cNvSpPr>
            <p:nvPr/>
          </p:nvSpPr>
          <p:spPr>
            <a:xfrm>
              <a:off x="1021011" y="-177687"/>
              <a:ext cx="1910198" cy="2387600"/>
            </a:xfrm>
            <a:prstGeom prst="rect">
              <a:avLst/>
            </a:prstGeom>
          </p:spPr>
          <p:txBody>
            <a:bodyPr vert="horz" lIns="91440" tIns="45720" rIns="91440" bIns="45720" rtlCol="0" anchor="ctr">
              <a:normAutofit/>
            </a:bodyPr>
            <a:lstStyle>
              <a:lvl1pPr algn="l" defTabSz="914400" rtl="0" eaLnBrk="1" latinLnBrk="0" hangingPunct="1">
                <a:lnSpc>
                  <a:spcPct val="90000"/>
                </a:lnSpc>
                <a:spcBef>
                  <a:spcPct val="0"/>
                </a:spcBef>
                <a:buNone/>
                <a:defRPr sz="4400" kern="1200">
                  <a:solidFill>
                    <a:schemeClr val="tx1"/>
                  </a:solidFill>
                  <a:latin typeface="+mj-lt"/>
                  <a:ea typeface="+mj-ea"/>
                  <a:cs typeface="+mj-cs"/>
                </a:defRPr>
              </a:lvl1pPr>
            </a:lstStyle>
            <a:p>
              <a:r>
                <a:rPr lang="en-US" altLang="zh-TW" sz="3600" dirty="0"/>
                <a:t>Cell-free</a:t>
              </a:r>
              <a:endParaRPr lang="en-TW" sz="3600" dirty="0"/>
            </a:p>
          </p:txBody>
        </p:sp>
      </p:grpSp>
    </p:spTree>
    <p:extLst>
      <p:ext uri="{BB962C8B-B14F-4D97-AF65-F5344CB8AC3E}">
        <p14:creationId xmlns:p14="http://schemas.microsoft.com/office/powerpoint/2010/main" val="123869643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41F90D-444F-4FD3-A4A8-C06E4835DC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OnePot PURE </a:t>
            </a:r>
            <a:r>
              <a:rPr lang="en-US" dirty="0" err="1"/>
              <a:t>protduciton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39AF67A-AC68-47F7-A482-12D5F019893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85899" y="2026576"/>
            <a:ext cx="8979695" cy="4150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33790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5D71326-65E6-208C-7E8D-7716BA69FC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Project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EB914-DB80-9331-8106-EFCC39360BC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TW" dirty="0"/>
              <a:t>Structure of report</a:t>
            </a:r>
          </a:p>
          <a:p>
            <a:pPr lvl="1"/>
            <a:r>
              <a:rPr lang="en-TW" dirty="0"/>
              <a:t>Introduction</a:t>
            </a:r>
          </a:p>
          <a:p>
            <a:pPr lvl="1"/>
            <a:r>
              <a:rPr lang="en-TW" dirty="0"/>
              <a:t>Method</a:t>
            </a:r>
          </a:p>
          <a:p>
            <a:pPr lvl="1"/>
            <a:r>
              <a:rPr lang="en-TW" dirty="0"/>
              <a:t>Result</a:t>
            </a:r>
          </a:p>
          <a:p>
            <a:pPr lvl="1"/>
            <a:r>
              <a:rPr lang="en-TW" dirty="0"/>
              <a:t>Discussion</a:t>
            </a:r>
          </a:p>
        </p:txBody>
      </p:sp>
      <p:pic>
        <p:nvPicPr>
          <p:cNvPr id="18434" name="Picture 2" descr="Team:Stanford/Engineering - 2020.igem.org">
            <a:extLst>
              <a:ext uri="{FF2B5EF4-FFF2-40B4-BE49-F238E27FC236}">
                <a16:creationId xmlns:a16="http://schemas.microsoft.com/office/drawing/2014/main" id="{BFA61EB1-EBD5-C9CA-2C72-8BC570F5764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179" y="1253331"/>
            <a:ext cx="4138807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78464494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8C9790-D2F2-1C3E-63A4-0B0F4081F3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3400" y="365125"/>
            <a:ext cx="11353800" cy="1325563"/>
          </a:xfrm>
        </p:spPr>
        <p:txBody>
          <a:bodyPr>
            <a:normAutofit/>
          </a:bodyPr>
          <a:lstStyle/>
          <a:p>
            <a:r>
              <a:rPr lang="en-US" dirty="0"/>
              <a:t>Design your gene fragment(s) </a:t>
            </a:r>
            <a:endParaRPr lang="en-TW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467485C-C216-23FF-1942-98D66A11F3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363" y="4115871"/>
            <a:ext cx="11627787" cy="38457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CE70B0F-C064-2CCD-BF6C-4874A8A360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36628" y="3298685"/>
            <a:ext cx="2041817" cy="126503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57E0211-9863-C395-A558-DF79E97215B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37300" y="3758208"/>
            <a:ext cx="660400" cy="5080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CC65C84-BAC3-DD67-3005-AFB25FFE56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3279" y="3758208"/>
            <a:ext cx="793752" cy="508001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3BA19CD4-A014-C20F-F4B2-70AA1BEDC890}"/>
              </a:ext>
            </a:extLst>
          </p:cNvPr>
          <p:cNvGrpSpPr/>
          <p:nvPr/>
        </p:nvGrpSpPr>
        <p:grpSpPr>
          <a:xfrm>
            <a:off x="7997700" y="3753942"/>
            <a:ext cx="2146844" cy="500598"/>
            <a:chOff x="8019132" y="4604049"/>
            <a:chExt cx="2146844" cy="500598"/>
          </a:xfrm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979B6A26-EF58-C40D-C441-FDD37C6A6537}"/>
                </a:ext>
              </a:extLst>
            </p:cNvPr>
            <p:cNvSpPr/>
            <p:nvPr/>
          </p:nvSpPr>
          <p:spPr>
            <a:xfrm>
              <a:off x="8019132" y="4604049"/>
              <a:ext cx="2146844" cy="500598"/>
            </a:xfrm>
            <a:prstGeom prst="rect">
              <a:avLst/>
            </a:prstGeom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TW" dirty="0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5A0265E-6DDD-608B-B0D9-504B9322B3C8}"/>
                </a:ext>
              </a:extLst>
            </p:cNvPr>
            <p:cNvSpPr txBox="1"/>
            <p:nvPr/>
          </p:nvSpPr>
          <p:spPr>
            <a:xfrm>
              <a:off x="8459401" y="4718030"/>
              <a:ext cx="110523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TW" b="1" dirty="0"/>
                <a:t>Reporter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23123323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6A44B1-C0B5-4A87-90C8-EEB8631FB6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Project example 1:</a:t>
            </a:r>
            <a:br>
              <a:rPr lang="en-US" dirty="0"/>
            </a:br>
            <a:r>
              <a:rPr lang="en-US" dirty="0"/>
              <a:t>Design a reporter for point-of-care diagnostics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B240A8-13CD-44E0-B2C9-84C8CCBCE5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773" y="2161123"/>
            <a:ext cx="1795209" cy="4128982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F9FFC863-32FE-4EB6-869F-337992E353AC}"/>
              </a:ext>
            </a:extLst>
          </p:cNvPr>
          <p:cNvGrpSpPr/>
          <p:nvPr/>
        </p:nvGrpSpPr>
        <p:grpSpPr>
          <a:xfrm>
            <a:off x="2199339" y="2065812"/>
            <a:ext cx="3479572" cy="4224293"/>
            <a:chOff x="5725389" y="1914898"/>
            <a:chExt cx="3479572" cy="4224293"/>
          </a:xfrm>
        </p:grpSpPr>
        <p:pic>
          <p:nvPicPr>
            <p:cNvPr id="5" name="Content Placeholder 3">
              <a:extLst>
                <a:ext uri="{FF2B5EF4-FFF2-40B4-BE49-F238E27FC236}">
                  <a16:creationId xmlns:a16="http://schemas.microsoft.com/office/drawing/2014/main" id="{94DA8CF9-83EE-44C8-8C70-9135BA9001F3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/>
            <a:srcRect b="2302"/>
            <a:stretch/>
          </p:blipFill>
          <p:spPr>
            <a:xfrm>
              <a:off x="5725389" y="1914898"/>
              <a:ext cx="3479572" cy="4224293"/>
            </a:xfrm>
            <a:prstGeom prst="rect">
              <a:avLst/>
            </a:prstGeom>
          </p:spPr>
        </p:pic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B72ABD2D-1486-490A-A7AF-08757E0736F9}"/>
                </a:ext>
              </a:extLst>
            </p:cNvPr>
            <p:cNvSpPr/>
            <p:nvPr/>
          </p:nvSpPr>
          <p:spPr>
            <a:xfrm>
              <a:off x="6096000" y="2156610"/>
              <a:ext cx="325120" cy="2682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LID4096" sz="1800" b="0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8" name="TextBox 7">
            <a:extLst>
              <a:ext uri="{FF2B5EF4-FFF2-40B4-BE49-F238E27FC236}">
                <a16:creationId xmlns:a16="http://schemas.microsoft.com/office/drawing/2014/main" id="{12CB6BB4-55AB-4637-97FC-A05096BF6F93}"/>
              </a:ext>
            </a:extLst>
          </p:cNvPr>
          <p:cNvSpPr txBox="1"/>
          <p:nvPr/>
        </p:nvSpPr>
        <p:spPr>
          <a:xfrm>
            <a:off x="1067134" y="6538446"/>
            <a:ext cx="2066591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Amalfitano, Nat. </a:t>
            </a: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Commun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., 2021</a:t>
            </a:r>
            <a:endParaRPr kumimoji="0" lang="LID4096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F138B9-AEF8-43D2-8B52-B28CCD95503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40999" y="1897224"/>
            <a:ext cx="4503226" cy="44926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2844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1B6859-5F16-4F3D-AE1A-D9B64C99A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Project example 2: </a:t>
            </a:r>
            <a:br>
              <a:rPr lang="en-US" dirty="0"/>
            </a:br>
            <a:r>
              <a:rPr lang="en-US" dirty="0"/>
              <a:t>Detection of Zika virus via toehold switches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D8B4550-679A-467C-99DB-929113F4EDD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1080" y="2181012"/>
            <a:ext cx="5257800" cy="37381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6D917E0-BE66-4ED8-B3AB-226D691873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10038" y="2729732"/>
            <a:ext cx="4706229" cy="306075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44A8A740-9DCD-4AC3-99A5-5F946B98B7FD}"/>
              </a:ext>
            </a:extLst>
          </p:cNvPr>
          <p:cNvSpPr txBox="1"/>
          <p:nvPr/>
        </p:nvSpPr>
        <p:spPr>
          <a:xfrm>
            <a:off x="2687123" y="5788375"/>
            <a:ext cx="12218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Pardee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Cell, 2016</a:t>
            </a:r>
            <a:endParaRPr kumimoji="0" lang="LID4096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34BE82D-167E-4CA7-BB4D-971CAA3802F6}"/>
              </a:ext>
            </a:extLst>
          </p:cNvPr>
          <p:cNvSpPr txBox="1"/>
          <p:nvPr/>
        </p:nvSpPr>
        <p:spPr>
          <a:xfrm>
            <a:off x="6537085" y="5785550"/>
            <a:ext cx="5452134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Adapted from BINKOVÁ Helena, FILIMONOV Nicolas, BAUMANN Alexander, EE-490(j), 2024.</a:t>
            </a:r>
            <a:endParaRPr kumimoji="0" lang="LID4096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64274919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531D7D-E481-40BE-B3CB-877F3CB804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example 3:</a:t>
            </a:r>
            <a:br>
              <a:rPr lang="en-US" dirty="0"/>
            </a:br>
            <a:r>
              <a:rPr lang="en-US" dirty="0"/>
              <a:t>Detection of theophylline via riboswitch</a:t>
            </a:r>
            <a:endParaRPr lang="LID4096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CDC6D2C-5029-4AF5-8052-1804AC82EB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3041" y="2594187"/>
            <a:ext cx="5202959" cy="325765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27269B0-113E-4719-A002-E8E55D4231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67260" y="2716107"/>
            <a:ext cx="4839943" cy="2746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7241A78-E5D2-4F84-B542-53A065B6756D}"/>
              </a:ext>
            </a:extLst>
          </p:cNvPr>
          <p:cNvSpPr txBox="1"/>
          <p:nvPr/>
        </p:nvSpPr>
        <p:spPr>
          <a:xfrm>
            <a:off x="10210367" y="6596390"/>
            <a:ext cx="198163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1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Tabuchi</a:t>
            </a:r>
            <a:r>
              <a:rPr kumimoji="0" lang="en-US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, RSC Chem. Biol., 2021</a:t>
            </a:r>
            <a:endParaRPr kumimoji="0" lang="LID4096" sz="11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37187195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956C26-135F-44A5-9156-C71944244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Project example 4:</a:t>
            </a:r>
            <a:br>
              <a:rPr lang="en-US" dirty="0"/>
            </a:br>
            <a:r>
              <a:rPr lang="en-US" dirty="0"/>
              <a:t>Signal amplification via positive feedback loop</a:t>
            </a:r>
            <a:endParaRPr lang="LID4096" dirty="0"/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643C70B7-AB09-45DB-BEE5-172B837DA04A}"/>
              </a:ext>
            </a:extLst>
          </p:cNvPr>
          <p:cNvGrpSpPr/>
          <p:nvPr/>
        </p:nvGrpSpPr>
        <p:grpSpPr>
          <a:xfrm>
            <a:off x="-94826" y="2255056"/>
            <a:ext cx="6827521" cy="3722770"/>
            <a:chOff x="2594187" y="2302469"/>
            <a:chExt cx="6827521" cy="3722770"/>
          </a:xfrm>
        </p:grpSpPr>
        <p:grpSp>
          <p:nvGrpSpPr>
            <p:cNvPr id="8" name="Group 7">
              <a:extLst>
                <a:ext uri="{FF2B5EF4-FFF2-40B4-BE49-F238E27FC236}">
                  <a16:creationId xmlns:a16="http://schemas.microsoft.com/office/drawing/2014/main" id="{44C981BD-15CA-4E88-9637-C2E0F78312DB}"/>
                </a:ext>
              </a:extLst>
            </p:cNvPr>
            <p:cNvGrpSpPr/>
            <p:nvPr/>
          </p:nvGrpSpPr>
          <p:grpSpPr>
            <a:xfrm>
              <a:off x="2594187" y="2302469"/>
              <a:ext cx="6827521" cy="3722770"/>
              <a:chOff x="2526453" y="2139909"/>
              <a:chExt cx="6827521" cy="3722770"/>
            </a:xfrm>
          </p:grpSpPr>
          <p:pic>
            <p:nvPicPr>
              <p:cNvPr id="6" name="Picture 5">
                <a:extLst>
                  <a:ext uri="{FF2B5EF4-FFF2-40B4-BE49-F238E27FC236}">
                    <a16:creationId xmlns:a16="http://schemas.microsoft.com/office/drawing/2014/main" id="{BB08648A-C527-4AEC-AAAC-591FBB84C20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002238" y="2139909"/>
                <a:ext cx="6351736" cy="3722770"/>
              </a:xfrm>
              <a:prstGeom prst="rect">
                <a:avLst/>
              </a:prstGeom>
            </p:spPr>
          </p:pic>
          <p:sp>
            <p:nvSpPr>
              <p:cNvPr id="7" name="Rectangle 6">
                <a:extLst>
                  <a:ext uri="{FF2B5EF4-FFF2-40B4-BE49-F238E27FC236}">
                    <a16:creationId xmlns:a16="http://schemas.microsoft.com/office/drawing/2014/main" id="{9F124437-1622-4EC7-A708-2A073F5A3617}"/>
                  </a:ext>
                </a:extLst>
              </p:cNvPr>
              <p:cNvSpPr/>
              <p:nvPr/>
            </p:nvSpPr>
            <p:spPr>
              <a:xfrm>
                <a:off x="2526453" y="3481493"/>
                <a:ext cx="1530774" cy="85344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LID4096" sz="1800" b="0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p:grpSp>
        <p:sp>
          <p:nvSpPr>
            <p:cNvPr id="4" name="Rectangle 3">
              <a:extLst>
                <a:ext uri="{FF2B5EF4-FFF2-40B4-BE49-F238E27FC236}">
                  <a16:creationId xmlns:a16="http://schemas.microsoft.com/office/drawing/2014/main" id="{DA424B2F-0D43-47D9-B625-1D500D82EC37}"/>
                </a:ext>
              </a:extLst>
            </p:cNvPr>
            <p:cNvSpPr/>
            <p:nvPr/>
          </p:nvSpPr>
          <p:spPr>
            <a:xfrm>
              <a:off x="7721599" y="5513494"/>
              <a:ext cx="961814" cy="379306"/>
            </a:xfrm>
            <a:prstGeom prst="rect">
              <a:avLst/>
            </a:prstGeom>
            <a:solidFill>
              <a:srgbClr val="92D050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rPr>
                <a:t>Broccoli</a:t>
              </a:r>
              <a:endParaRPr kumimoji="0" lang="LID4096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cxnSp>
        <p:nvCxnSpPr>
          <p:cNvPr id="11" name="Straight Arrow Connector 10">
            <a:extLst>
              <a:ext uri="{FF2B5EF4-FFF2-40B4-BE49-F238E27FC236}">
                <a16:creationId xmlns:a16="http://schemas.microsoft.com/office/drawing/2014/main" id="{B54C85B2-EF90-4859-958D-856EF07C80D4}"/>
              </a:ext>
            </a:extLst>
          </p:cNvPr>
          <p:cNvCxnSpPr>
            <a:cxnSpLocks/>
          </p:cNvCxnSpPr>
          <p:nvPr/>
        </p:nvCxnSpPr>
        <p:spPr>
          <a:xfrm flipV="1">
            <a:off x="5767494" y="4586206"/>
            <a:ext cx="758614" cy="747436"/>
          </a:xfrm>
          <a:prstGeom prst="straightConnector1">
            <a:avLst/>
          </a:prstGeom>
          <a:ln w="762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pic>
        <p:nvPicPr>
          <p:cNvPr id="15" name="Picture 14">
            <a:extLst>
              <a:ext uri="{FF2B5EF4-FFF2-40B4-BE49-F238E27FC236}">
                <a16:creationId xmlns:a16="http://schemas.microsoft.com/office/drawing/2014/main" id="{3D2F3BEE-A6D1-4A7A-A532-79D2E201F29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81659" y="2717749"/>
            <a:ext cx="3203941" cy="255429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B83B467-1E91-47DA-9D2B-2D5AED36462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32695" y="3204303"/>
            <a:ext cx="495501" cy="1051891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7E02DCC1-7E09-43F0-A4BB-60DA1C22FCBD}"/>
              </a:ext>
            </a:extLst>
          </p:cNvPr>
          <p:cNvSpPr txBox="1"/>
          <p:nvPr/>
        </p:nvSpPr>
        <p:spPr>
          <a:xfrm>
            <a:off x="5994400" y="2859314"/>
            <a:ext cx="18748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Broccoli-DFHBI-1T complex</a:t>
            </a:r>
            <a:endParaRPr kumimoji="0" lang="LID4096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6D4BCA3C-6FCC-4189-9588-5DE92343A6E9}"/>
              </a:ext>
            </a:extLst>
          </p:cNvPr>
          <p:cNvSpPr/>
          <p:nvPr/>
        </p:nvSpPr>
        <p:spPr>
          <a:xfrm>
            <a:off x="6824667" y="4231364"/>
            <a:ext cx="1259838" cy="916825"/>
          </a:xfrm>
          <a:custGeom>
            <a:avLst/>
            <a:gdLst>
              <a:gd name="connsiteX0" fmla="*/ 147240 w 2558547"/>
              <a:gd name="connsiteY0" fmla="*/ 0 h 1747520"/>
              <a:gd name="connsiteX1" fmla="*/ 65960 w 2558547"/>
              <a:gd name="connsiteY1" fmla="*/ 298027 h 1747520"/>
              <a:gd name="connsiteX2" fmla="*/ 5000 w 2558547"/>
              <a:gd name="connsiteY2" fmla="*/ 751840 h 1747520"/>
              <a:gd name="connsiteX3" fmla="*/ 201427 w 2558547"/>
              <a:gd name="connsiteY3" fmla="*/ 921173 h 1747520"/>
              <a:gd name="connsiteX4" fmla="*/ 716200 w 2558547"/>
              <a:gd name="connsiteY4" fmla="*/ 1178560 h 1747520"/>
              <a:gd name="connsiteX5" fmla="*/ 1014227 w 2558547"/>
              <a:gd name="connsiteY5" fmla="*/ 1449493 h 1747520"/>
              <a:gd name="connsiteX6" fmla="*/ 1278387 w 2558547"/>
              <a:gd name="connsiteY6" fmla="*/ 1490133 h 1747520"/>
              <a:gd name="connsiteX7" fmla="*/ 1637374 w 2558547"/>
              <a:gd name="connsiteY7" fmla="*/ 1490133 h 1747520"/>
              <a:gd name="connsiteX8" fmla="*/ 2057320 w 2558547"/>
              <a:gd name="connsiteY8" fmla="*/ 1496907 h 1747520"/>
              <a:gd name="connsiteX9" fmla="*/ 2558547 w 2558547"/>
              <a:gd name="connsiteY9" fmla="*/ 1747520 h 17475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558547" h="1747520">
                <a:moveTo>
                  <a:pt x="147240" y="0"/>
                </a:moveTo>
                <a:cubicBezTo>
                  <a:pt x="118453" y="86360"/>
                  <a:pt x="89667" y="172720"/>
                  <a:pt x="65960" y="298027"/>
                </a:cubicBezTo>
                <a:cubicBezTo>
                  <a:pt x="42253" y="423334"/>
                  <a:pt x="-17578" y="647982"/>
                  <a:pt x="5000" y="751840"/>
                </a:cubicBezTo>
                <a:cubicBezTo>
                  <a:pt x="27578" y="855698"/>
                  <a:pt x="82894" y="850053"/>
                  <a:pt x="201427" y="921173"/>
                </a:cubicBezTo>
                <a:cubicBezTo>
                  <a:pt x="319960" y="992293"/>
                  <a:pt x="580733" y="1090507"/>
                  <a:pt x="716200" y="1178560"/>
                </a:cubicBezTo>
                <a:cubicBezTo>
                  <a:pt x="851667" y="1266613"/>
                  <a:pt x="920529" y="1397564"/>
                  <a:pt x="1014227" y="1449493"/>
                </a:cubicBezTo>
                <a:cubicBezTo>
                  <a:pt x="1107925" y="1501422"/>
                  <a:pt x="1174529" y="1483360"/>
                  <a:pt x="1278387" y="1490133"/>
                </a:cubicBezTo>
                <a:cubicBezTo>
                  <a:pt x="1382245" y="1496906"/>
                  <a:pt x="1637374" y="1490133"/>
                  <a:pt x="1637374" y="1490133"/>
                </a:cubicBezTo>
                <a:cubicBezTo>
                  <a:pt x="1767196" y="1491262"/>
                  <a:pt x="1903791" y="1454009"/>
                  <a:pt x="2057320" y="1496907"/>
                </a:cubicBezTo>
                <a:cubicBezTo>
                  <a:pt x="2210849" y="1539805"/>
                  <a:pt x="2384698" y="1643662"/>
                  <a:pt x="2558547" y="1747520"/>
                </a:cubicBezTo>
              </a:path>
            </a:pathLst>
          </a:custGeom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LID4096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E1F539A-7F2B-4A64-B05E-8D864079D2F5}"/>
              </a:ext>
            </a:extLst>
          </p:cNvPr>
          <p:cNvSpPr txBox="1"/>
          <p:nvPr/>
        </p:nvSpPr>
        <p:spPr>
          <a:xfrm>
            <a:off x="10970191" y="6596390"/>
            <a:ext cx="122180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da-DK" sz="11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Lee, bioRxiv, 2025</a:t>
            </a:r>
          </a:p>
        </p:txBody>
      </p:sp>
    </p:spTree>
    <p:extLst>
      <p:ext uri="{BB962C8B-B14F-4D97-AF65-F5344CB8AC3E}">
        <p14:creationId xmlns:p14="http://schemas.microsoft.com/office/powerpoint/2010/main" val="1184586613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F6882B-D8EA-B3D3-A841-BBF32B37BD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What we will provide for project?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F600466-B9CD-8EC0-826E-29DF1DE5DA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TW" dirty="0"/>
              <a:t>1-2 gene fragments you design (&lt;1000bp)</a:t>
            </a:r>
          </a:p>
          <a:p>
            <a:r>
              <a:rPr lang="en-TW" dirty="0"/>
              <a:t>Reagents in LBNC (discuss with TA)</a:t>
            </a:r>
          </a:p>
          <a:p>
            <a:pPr lvl="1"/>
            <a:r>
              <a:rPr lang="en-TW" dirty="0"/>
              <a:t>Small molecule sensor protein</a:t>
            </a:r>
          </a:p>
          <a:p>
            <a:pPr lvl="1"/>
            <a:r>
              <a:rPr lang="en-US" dirty="0"/>
              <a:t>F</a:t>
            </a:r>
            <a:r>
              <a:rPr lang="en-TW" dirty="0"/>
              <a:t>luorescent protein DNA fragments</a:t>
            </a:r>
          </a:p>
          <a:p>
            <a:r>
              <a:rPr lang="en-TW" dirty="0"/>
              <a:t>Instruments in LBNC and DLL lab</a:t>
            </a:r>
          </a:p>
          <a:p>
            <a:pPr lvl="1"/>
            <a:r>
              <a:rPr lang="en-US" dirty="0"/>
              <a:t>P</a:t>
            </a:r>
            <a:r>
              <a:rPr lang="en-TW" dirty="0"/>
              <a:t>late reader</a:t>
            </a:r>
          </a:p>
          <a:p>
            <a:pPr lvl="1"/>
            <a:r>
              <a:rPr lang="en-US" dirty="0"/>
              <a:t>G</a:t>
            </a:r>
            <a:r>
              <a:rPr lang="en-TW" dirty="0"/>
              <a:t>el imager</a:t>
            </a:r>
          </a:p>
        </p:txBody>
      </p:sp>
    </p:spTree>
    <p:extLst>
      <p:ext uri="{BB962C8B-B14F-4D97-AF65-F5344CB8AC3E}">
        <p14:creationId xmlns:p14="http://schemas.microsoft.com/office/powerpoint/2010/main" val="3979023678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EC9582-7085-AB48-8ADE-DB571E0D85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TW" dirty="0"/>
              <a:t>What do you have to do?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D507EA0-B479-B43F-8926-1831E9A88B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TW" dirty="0"/>
              <a:t>2 presenations (before and after the project)</a:t>
            </a:r>
          </a:p>
          <a:p>
            <a:r>
              <a:rPr lang="en-US" dirty="0"/>
              <a:t>1 p</a:t>
            </a:r>
            <a:r>
              <a:rPr lang="en-TW" dirty="0"/>
              <a:t>roject report (per group)</a:t>
            </a:r>
          </a:p>
        </p:txBody>
      </p:sp>
    </p:spTree>
    <p:extLst>
      <p:ext uri="{BB962C8B-B14F-4D97-AF65-F5344CB8AC3E}">
        <p14:creationId xmlns:p14="http://schemas.microsoft.com/office/powerpoint/2010/main" val="4078713076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733391C-383E-389F-711F-21D46206E05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59D6B1-25EB-77C5-92E7-7A63D57B9C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1000" y="-105930"/>
            <a:ext cx="10515600" cy="1325563"/>
          </a:xfrm>
        </p:spPr>
        <p:txBody>
          <a:bodyPr/>
          <a:lstStyle/>
          <a:p>
            <a:r>
              <a:rPr lang="en-TW" dirty="0"/>
              <a:t>Schedule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4252EA4-5214-45A5-ADA8-246965334149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381000" y="983673"/>
          <a:ext cx="8227867" cy="5500408"/>
        </p:xfrm>
        <a:graphic>
          <a:graphicData uri="http://schemas.openxmlformats.org/drawingml/2006/table">
            <a:tbl>
              <a:tblPr/>
              <a:tblGrid>
                <a:gridCol w="1243059">
                  <a:extLst>
                    <a:ext uri="{9D8B030D-6E8A-4147-A177-3AD203B41FA5}">
                      <a16:colId xmlns:a16="http://schemas.microsoft.com/office/drawing/2014/main" val="955108276"/>
                    </a:ext>
                  </a:extLst>
                </a:gridCol>
                <a:gridCol w="2232702">
                  <a:extLst>
                    <a:ext uri="{9D8B030D-6E8A-4147-A177-3AD203B41FA5}">
                      <a16:colId xmlns:a16="http://schemas.microsoft.com/office/drawing/2014/main" val="3544906538"/>
                    </a:ext>
                  </a:extLst>
                </a:gridCol>
                <a:gridCol w="4752106">
                  <a:extLst>
                    <a:ext uri="{9D8B030D-6E8A-4147-A177-3AD203B41FA5}">
                      <a16:colId xmlns:a16="http://schemas.microsoft.com/office/drawing/2014/main" val="1969354774"/>
                    </a:ext>
                  </a:extLst>
                </a:gridCol>
              </a:tblGrid>
              <a:tr h="328816">
                <a:tc>
                  <a:txBody>
                    <a:bodyPr/>
                    <a:lstStyle/>
                    <a:p>
                      <a:pPr rtl="0" fontAlgn="b"/>
                      <a:endParaRPr lang="en-US" sz="1400" b="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600" dirty="0">
                          <a:effectLst/>
                        </a:rPr>
                        <a:t>Lecture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TW" dirty="0">
                          <a:effectLst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13625896"/>
                  </a:ext>
                </a:extLst>
              </a:tr>
              <a:tr h="328816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Introduction to PURE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TW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12264034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effectLst/>
                          <a:latin typeface="Calibri" panose="020F0502020204030204" pitchFamily="34" charset="0"/>
                        </a:rPr>
                        <a:t>Week 2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effectLst/>
                        </a:rPr>
                        <a:t>Genetics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Group allocation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478841"/>
                  </a:ext>
                </a:extLst>
              </a:tr>
              <a:tr h="328816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Biochemistry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TW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4225728"/>
                  </a:ext>
                </a:extLst>
              </a:tr>
              <a:tr h="489214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Onepot PURE protein production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Discussion of 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90611353"/>
                  </a:ext>
                </a:extLst>
              </a:tr>
              <a:tr h="489214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5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Onepot PURE protein purification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Discussion of 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8395596"/>
                  </a:ext>
                </a:extLst>
              </a:tr>
              <a:tr h="489214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6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Onepot PURE protein adjustment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 presentation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AD3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63194056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7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Ribosome production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 presentation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131350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8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>
                          <a:effectLst/>
                        </a:rPr>
                        <a:t>Ribosome purification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Order gene blocks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76671706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9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Ribosome adjustment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9DA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5297653"/>
                  </a:ext>
                </a:extLst>
              </a:tr>
              <a:tr h="489214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10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PURE functional test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89549555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11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6990336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dirty="0">
                          <a:effectLst/>
                          <a:latin typeface="Calibri" panose="020F0502020204030204" pitchFamily="34" charset="0"/>
                        </a:rPr>
                        <a:t>Week 12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422019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effectLst/>
                          <a:latin typeface="Calibri" panose="020F0502020204030204" pitchFamily="34" charset="0"/>
                        </a:rPr>
                        <a:t>Week 13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US" sz="1400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200" b="0" dirty="0">
                          <a:effectLst/>
                          <a:latin typeface="Calibri" panose="020F0502020204030204" pitchFamily="34" charset="0"/>
                        </a:rPr>
                        <a:t>Project presentation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0516501"/>
                  </a:ext>
                </a:extLst>
              </a:tr>
              <a:tr h="319638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0">
                          <a:effectLst/>
                          <a:latin typeface="Calibri" panose="020F0502020204030204" pitchFamily="34" charset="0"/>
                        </a:rPr>
                        <a:t>Week 14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Final Exam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Final Exam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4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3074218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EEC58836-3149-C41E-4906-FAF46D8D451E}"/>
              </a:ext>
            </a:extLst>
          </p:cNvPr>
          <p:cNvGraphicFramePr>
            <a:graphicFrameLocks noGrp="1"/>
          </p:cNvGraphicFramePr>
          <p:nvPr>
            <p:extLst/>
          </p:nvPr>
        </p:nvGraphicFramePr>
        <p:xfrm>
          <a:off x="8978769" y="2241075"/>
          <a:ext cx="2905125" cy="1318260"/>
        </p:xfrm>
        <a:graphic>
          <a:graphicData uri="http://schemas.openxmlformats.org/drawingml/2006/table">
            <a:tbl>
              <a:tblPr/>
              <a:tblGrid>
                <a:gridCol w="1952625">
                  <a:extLst>
                    <a:ext uri="{9D8B030D-6E8A-4147-A177-3AD203B41FA5}">
                      <a16:colId xmlns:a16="http://schemas.microsoft.com/office/drawing/2014/main" val="3746638535"/>
                    </a:ext>
                  </a:extLst>
                </a:gridCol>
                <a:gridCol w="952500">
                  <a:extLst>
                    <a:ext uri="{9D8B030D-6E8A-4147-A177-3AD203B41FA5}">
                      <a16:colId xmlns:a16="http://schemas.microsoft.com/office/drawing/2014/main" val="1894179452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b="1">
                          <a:effectLst/>
                        </a:rPr>
                        <a:t>Grading method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b"/>
                      <a:endParaRPr lang="en-TW" dirty="0">
                        <a:effectLst/>
                      </a:endParaRP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1499436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Attendance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TW" sz="1400">
                          <a:effectLst/>
                        </a:rPr>
                        <a:t>25%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4656147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Lab Notebook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TW" sz="1400">
                          <a:effectLst/>
                        </a:rPr>
                        <a:t>30%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0585509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Project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TW" sz="1400">
                          <a:effectLst/>
                        </a:rPr>
                        <a:t>25%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18644785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rtl="0" fontAlgn="b"/>
                      <a:r>
                        <a:rPr lang="en-US" sz="1400" dirty="0">
                          <a:effectLst/>
                        </a:rPr>
                        <a:t>Final exam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TW" sz="1400" dirty="0">
                          <a:effectLst/>
                        </a:rPr>
                        <a:t>20%</a:t>
                      </a:r>
                    </a:p>
                  </a:txBody>
                  <a:tcPr marL="28575" marR="28575" marT="19050" marB="19050" anchor="b">
                    <a:lnL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564689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3372766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2EA522-0A2C-4E60-B20E-F95262F92E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to use a micropipette?</a:t>
            </a:r>
            <a:endParaRPr lang="LID4096" dirty="0"/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5246F77D-30CC-4658-9423-2509FB02C98B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38200" y="2231578"/>
            <a:ext cx="8759456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342900" lvl="0" indent="-34290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 typeface="+mj-lt"/>
              <a:buAutoNum type="arabicPeriod"/>
            </a:pPr>
            <a:r>
              <a:rPr kumimoji="0" lang="LID4096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Choose the right pipette and </a:t>
            </a:r>
            <a:r>
              <a:rPr kumimoji="0" lang="en-US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</a:t>
            </a:r>
            <a:r>
              <a:rPr lang="LID4096" altLang="LID4096" sz="1800" b="1" dirty="0">
                <a:latin typeface="Arial" panose="020B0604020202020204" pitchFamily="34" charset="0"/>
              </a:rPr>
              <a:t>et the volume</a:t>
            </a:r>
            <a:endParaRPr lang="LID4096" altLang="LID4096" sz="1800" dirty="0"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LID4096" altLang="LID4096" sz="1400" dirty="0">
                <a:latin typeface="Arial" panose="020B0604020202020204" pitchFamily="34" charset="0"/>
              </a:rPr>
              <a:t>Turn the dial to the amount you want</a:t>
            </a:r>
            <a:r>
              <a:rPr lang="en-US" altLang="LID4096" sz="1400" dirty="0">
                <a:latin typeface="Arial" panose="020B0604020202020204" pitchFamily="34" charset="0"/>
              </a:rPr>
              <a:t>.</a:t>
            </a:r>
            <a:endParaRPr lang="LID4096" altLang="LID4096" sz="1400" dirty="0"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en-US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Load the tip</a:t>
            </a: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lang="en-US" altLang="LID4096" sz="1400" dirty="0">
                <a:latin typeface="Arial" panose="020B0604020202020204" pitchFamily="34" charset="0"/>
              </a:rPr>
              <a:t>Put on a disposable tip by firmly pressing the pipette into the tip box.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LID4096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Press the plunger</a:t>
            </a: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LID4096" altLang="LID4096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Press down to the first stop</a:t>
            </a:r>
            <a:r>
              <a:rPr kumimoji="0" lang="en-US" altLang="LID4096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LID4096" altLang="LID4096" sz="140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LID4096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Draw up liquid</a:t>
            </a: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LID4096" altLang="LID4096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Put the tip just under the surface of the liquid.</a:t>
            </a: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LID4096" altLang="LID4096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Slowly release the plunger to suck the liquid in.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LID4096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Dispense the liquid</a:t>
            </a: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LID4096" altLang="LID4096" sz="140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Press the plunger all the way to the second stop to push all the liquid out.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LID4096" altLang="LID4096" sz="18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Eject the tip</a:t>
            </a: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457200" lvl="1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FontTx/>
              <a:buChar char="•"/>
            </a:pPr>
            <a:r>
              <a:rPr kumimoji="0" lang="LID4096" altLang="LID4096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Press the eject button to throw away the tip into the waste box.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LID4096" altLang="LID4096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855E89A-CF19-439E-9E2B-94064D75F5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0287" y="2083982"/>
            <a:ext cx="4951713" cy="295452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683887D4-E68A-4EB6-84C1-27324DA5C89F}"/>
              </a:ext>
            </a:extLst>
          </p:cNvPr>
          <p:cNvSpPr txBox="1"/>
          <p:nvPr/>
        </p:nvSpPr>
        <p:spPr>
          <a:xfrm>
            <a:off x="10462437" y="5012341"/>
            <a:ext cx="12666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100" dirty="0"/>
              <a:t>www.edvotek.com</a:t>
            </a:r>
            <a:endParaRPr lang="LID4096" sz="1100" dirty="0"/>
          </a:p>
        </p:txBody>
      </p:sp>
    </p:spTree>
    <p:extLst>
      <p:ext uri="{BB962C8B-B14F-4D97-AF65-F5344CB8AC3E}">
        <p14:creationId xmlns:p14="http://schemas.microsoft.com/office/powerpoint/2010/main" val="6581235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18594</TotalTime>
  <Words>1201</Words>
  <Application>Microsoft Office PowerPoint</Application>
  <PresentationFormat>Widescreen</PresentationFormat>
  <Paragraphs>281</Paragraphs>
  <Slides>56</Slides>
  <Notes>3</Notes>
  <HiddenSlides>0</HiddenSlides>
  <MMClips>3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56</vt:i4>
      </vt:variant>
    </vt:vector>
  </HeadingPairs>
  <TitlesOfParts>
    <vt:vector size="71" baseType="lpstr">
      <vt:lpstr>新細明體</vt:lpstr>
      <vt:lpstr>Aptos</vt:lpstr>
      <vt:lpstr>Aptos Display</vt:lpstr>
      <vt:lpstr>Arial</vt:lpstr>
      <vt:lpstr>Calibri</vt:lpstr>
      <vt:lpstr>Calibri Light</vt:lpstr>
      <vt:lpstr>grad</vt:lpstr>
      <vt:lpstr>Open Sans</vt:lpstr>
      <vt:lpstr>PT Serif</vt:lpstr>
      <vt:lpstr>Roboto</vt:lpstr>
      <vt:lpstr>Roboto</vt:lpstr>
      <vt:lpstr>system-ui</vt:lpstr>
      <vt:lpstr>Wingdings</vt:lpstr>
      <vt:lpstr>Office Theme</vt:lpstr>
      <vt:lpstr>1_Office Theme</vt:lpstr>
      <vt:lpstr>Lab on Cell-free Synthetic Biology - EE-490(j)</vt:lpstr>
      <vt:lpstr>Course content</vt:lpstr>
      <vt:lpstr>PowerPoint Presentation</vt:lpstr>
      <vt:lpstr>PowerPoint Presentation</vt:lpstr>
      <vt:lpstr>PowerPoint Presentation</vt:lpstr>
      <vt:lpstr>Central dogama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Design a DNA template to express protein</vt:lpstr>
      <vt:lpstr>PowerPoint Presentation</vt:lpstr>
      <vt:lpstr>Design a DNA template to express protein</vt:lpstr>
      <vt:lpstr>Design a DNA template to express protein</vt:lpstr>
      <vt:lpstr>Design a DNA template to express protein</vt:lpstr>
      <vt:lpstr>Regulate protein expression</vt:lpstr>
      <vt:lpstr>Regulate protein expression</vt:lpstr>
      <vt:lpstr>Regulate protein expression</vt:lpstr>
      <vt:lpstr>Regulate protein expression</vt:lpstr>
      <vt:lpstr>Regulate protein expression</vt:lpstr>
      <vt:lpstr>Zinc Finger protein</vt:lpstr>
      <vt:lpstr>Application of Zinc finger – Programmable repressor</vt:lpstr>
      <vt:lpstr>Application of Zinc finger – Programmable repressor</vt:lpstr>
      <vt:lpstr>Application of Zinc finger – Programmable repressor</vt:lpstr>
      <vt:lpstr>PowerPoint Presentation</vt:lpstr>
      <vt:lpstr>Repressilator</vt:lpstr>
      <vt:lpstr>PowerPoint Presentation</vt:lpstr>
      <vt:lpstr>PowerPoint Presentation</vt:lpstr>
      <vt:lpstr>PowerPoint Presentation</vt:lpstr>
      <vt:lpstr>Bottom-up vs. top-down approach</vt:lpstr>
      <vt:lpstr>Minimal synthetic bacterial cell</vt:lpstr>
      <vt:lpstr>Can we build a cell from bottom-up approach?</vt:lpstr>
      <vt:lpstr>PowerPoint Presentation</vt:lpstr>
      <vt:lpstr>PowerPoint Presentation</vt:lpstr>
      <vt:lpstr>Lysate vs PURE</vt:lpstr>
      <vt:lpstr>Lysate vs. PURE</vt:lpstr>
      <vt:lpstr>PURE</vt:lpstr>
      <vt:lpstr>PURE</vt:lpstr>
      <vt:lpstr>Set up a PURE reaction</vt:lpstr>
      <vt:lpstr>Applications</vt:lpstr>
      <vt:lpstr>Rapid prototyping</vt:lpstr>
      <vt:lpstr>Incorporation of Noncanonical Amino Acids into Proteins</vt:lpstr>
      <vt:lpstr>Diagnostic</vt:lpstr>
      <vt:lpstr>PowerPoint Presentation</vt:lpstr>
      <vt:lpstr>OnePot PURE protduciton</vt:lpstr>
      <vt:lpstr>Project</vt:lpstr>
      <vt:lpstr>Design your gene fragment(s) </vt:lpstr>
      <vt:lpstr>Project example 1: Design a reporter for point-of-care diagnostics</vt:lpstr>
      <vt:lpstr>Project example 2:  Detection of Zika virus via toehold switches</vt:lpstr>
      <vt:lpstr>Project example 3: Detection of theophylline via riboswitch</vt:lpstr>
      <vt:lpstr>Project example 4: Signal amplification via positive feedback loop</vt:lpstr>
      <vt:lpstr>What we will provide for project?</vt:lpstr>
      <vt:lpstr>What do you have to do?</vt:lpstr>
      <vt:lpstr>Schedule</vt:lpstr>
      <vt:lpstr>How to use a micropipette?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Pao-Wan Lee</dc:creator>
  <cp:lastModifiedBy>Seyed Saeed Mottaghi</cp:lastModifiedBy>
  <cp:revision>27</cp:revision>
  <dcterms:created xsi:type="dcterms:W3CDTF">2024-08-28T20:58:44Z</dcterms:created>
  <dcterms:modified xsi:type="dcterms:W3CDTF">2025-09-09T15:04:57Z</dcterms:modified>
</cp:coreProperties>
</file>